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2610"/>
    <a:srgbClr val="FAC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autoAdjust="0"/>
    <p:restoredTop sz="93582" autoAdjust="0"/>
  </p:normalViewPr>
  <p:slideViewPr>
    <p:cSldViewPr>
      <p:cViewPr>
        <p:scale>
          <a:sx n="66" d="100"/>
          <a:sy n="66" d="100"/>
        </p:scale>
        <p:origin x="2176" y="4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03482-2526-46AB-982C-5A41704CA71D}" type="doc">
      <dgm:prSet loTypeId="urn:microsoft.com/office/officeart/2005/8/layout/lProcess2#1" loCatId="list" qsTypeId="urn:microsoft.com/office/officeart/2005/8/quickstyle/simple1" qsCatId="simple" csTypeId="urn:microsoft.com/office/officeart/2005/8/colors/accent1_2" csCatId="accent1" phldr="1"/>
      <dgm:spPr/>
      <dgm:t>
        <a:bodyPr numCol="1"/>
        <a:lstStyle/>
        <a:p>
          <a:endParaRPr lang="en-ZA" altLang="en-ZA"/>
        </a:p>
      </dgm:t>
    </dgm:pt>
    <dgm:pt modelId="{6C15FAB0-234B-4D6D-901D-C5EC8FD3C4D7}">
      <dgm:prSet phldrT="[Text]"/>
      <dgm:spPr/>
      <dgm:t>
        <a:bodyPr numCol="1"/>
        <a:lstStyle/>
        <a:p>
          <a:r>
            <a:rPr lang="en-ZA" altLang="en-ZA" dirty="0" smtClean="0"/>
            <a:t>Financial Stability</a:t>
          </a:r>
          <a:endParaRPr lang="en-ZA" altLang="en-ZA" dirty="0"/>
        </a:p>
      </dgm:t>
    </dgm:pt>
    <dgm:pt modelId="{040D2688-3B34-4B03-A4D2-80202D331B69}" type="parTrans" cxnId="{9A24D50F-1679-4D8B-8454-C2740362D86A}">
      <dgm:prSet/>
      <dgm:spPr/>
      <dgm:t>
        <a:bodyPr numCol="1"/>
        <a:lstStyle/>
        <a:p>
          <a:endParaRPr lang="en-ZA" altLang="en-ZA"/>
        </a:p>
      </dgm:t>
    </dgm:pt>
    <dgm:pt modelId="{D1150D21-7D08-41DA-B1FF-9602A07A3E45}" type="sibTrans" cxnId="{9A24D50F-1679-4D8B-8454-C2740362D86A}">
      <dgm:prSet/>
      <dgm:spPr/>
      <dgm:t>
        <a:bodyPr numCol="1"/>
        <a:lstStyle/>
        <a:p>
          <a:endParaRPr lang="en-ZA" altLang="en-ZA"/>
        </a:p>
      </dgm:t>
    </dgm:pt>
    <dgm:pt modelId="{25B48B78-1E9E-4209-8675-DD262CDBA5AA}">
      <dgm:prSet phldrT="[Text]"/>
      <dgm:spPr>
        <a:solidFill>
          <a:srgbClr val="C00000"/>
        </a:solidFill>
      </dgm:spPr>
      <dgm:t>
        <a:bodyPr numCol="1"/>
        <a:lstStyle/>
        <a:p>
          <a:r>
            <a:rPr lang="en-ZA" altLang="en-ZA" dirty="0" smtClean="0"/>
            <a:t>SARB to lead</a:t>
          </a:r>
          <a:endParaRPr lang="en-ZA" altLang="en-ZA" dirty="0"/>
        </a:p>
      </dgm:t>
    </dgm:pt>
    <dgm:pt modelId="{094F5A26-F3DE-4272-BDF7-1FC501AF8BC2}" type="parTrans" cxnId="{05E0D5FF-A20C-4315-9ED1-75B4696814AB}">
      <dgm:prSet/>
      <dgm:spPr/>
      <dgm:t>
        <a:bodyPr numCol="1"/>
        <a:lstStyle/>
        <a:p>
          <a:endParaRPr lang="en-ZA" altLang="en-ZA"/>
        </a:p>
      </dgm:t>
    </dgm:pt>
    <dgm:pt modelId="{28791DFC-929A-434D-8625-65EBC4AF2DFA}" type="sibTrans" cxnId="{05E0D5FF-A20C-4315-9ED1-75B4696814AB}">
      <dgm:prSet/>
      <dgm:spPr/>
      <dgm:t>
        <a:bodyPr numCol="1"/>
        <a:lstStyle/>
        <a:p>
          <a:endParaRPr lang="en-ZA" altLang="en-ZA"/>
        </a:p>
      </dgm:t>
    </dgm:pt>
    <dgm:pt modelId="{8C016CA7-419A-4048-8DEC-128445D39416}">
      <dgm:prSet phldrT="[Text]"/>
      <dgm:spPr>
        <a:solidFill>
          <a:srgbClr val="B90400"/>
        </a:solidFill>
      </dgm:spPr>
      <dgm:t>
        <a:bodyPr numCol="1"/>
        <a:lstStyle/>
        <a:p>
          <a:r>
            <a:rPr lang="en-ZA" altLang="en-ZA" dirty="0" smtClean="0"/>
            <a:t>FSOC</a:t>
          </a:r>
          <a:endParaRPr lang="en-ZA" altLang="en-ZA" dirty="0"/>
        </a:p>
      </dgm:t>
    </dgm:pt>
    <dgm:pt modelId="{24111F1A-D39B-4528-9D37-2D7C4D62E015}" type="parTrans" cxnId="{D6A509F7-0F10-4E23-A7CB-5F2983B41ADE}">
      <dgm:prSet/>
      <dgm:spPr/>
      <dgm:t>
        <a:bodyPr numCol="1"/>
        <a:lstStyle/>
        <a:p>
          <a:endParaRPr lang="en-ZA" altLang="en-ZA"/>
        </a:p>
      </dgm:t>
    </dgm:pt>
    <dgm:pt modelId="{A5E82E65-B3D2-4AAF-816F-D8B138FA572A}" type="sibTrans" cxnId="{D6A509F7-0F10-4E23-A7CB-5F2983B41ADE}">
      <dgm:prSet/>
      <dgm:spPr/>
      <dgm:t>
        <a:bodyPr numCol="1"/>
        <a:lstStyle/>
        <a:p>
          <a:endParaRPr lang="en-ZA" altLang="en-ZA"/>
        </a:p>
      </dgm:t>
    </dgm:pt>
    <dgm:pt modelId="{301BCA0B-55DA-46C0-BECE-2B35021C699C}">
      <dgm:prSet phldrT="[Text]"/>
      <dgm:spPr/>
      <dgm:t>
        <a:bodyPr numCol="1"/>
        <a:lstStyle/>
        <a:p>
          <a:r>
            <a:rPr lang="en-ZA" altLang="en-ZA" dirty="0" smtClean="0"/>
            <a:t>Consumer Protection</a:t>
          </a:r>
          <a:endParaRPr lang="en-ZA" altLang="en-ZA" dirty="0"/>
        </a:p>
      </dgm:t>
    </dgm:pt>
    <dgm:pt modelId="{D5FE2697-198C-4815-9BD4-B723E59344C2}" type="parTrans" cxnId="{95548061-653D-40FA-9E52-F9493DCB94EF}">
      <dgm:prSet/>
      <dgm:spPr/>
      <dgm:t>
        <a:bodyPr numCol="1"/>
        <a:lstStyle/>
        <a:p>
          <a:endParaRPr lang="en-ZA" altLang="en-ZA"/>
        </a:p>
      </dgm:t>
    </dgm:pt>
    <dgm:pt modelId="{B4D5E787-2F5E-4418-88DF-4E533F512173}" type="sibTrans" cxnId="{95548061-653D-40FA-9E52-F9493DCB94EF}">
      <dgm:prSet/>
      <dgm:spPr/>
      <dgm:t>
        <a:bodyPr numCol="1"/>
        <a:lstStyle/>
        <a:p>
          <a:endParaRPr lang="en-ZA" altLang="en-ZA"/>
        </a:p>
      </dgm:t>
    </dgm:pt>
    <dgm:pt modelId="{A65B97D2-3214-414B-89BB-103E1DDADE8A}">
      <dgm:prSet phldrT="[Text]"/>
      <dgm:spPr>
        <a:solidFill>
          <a:srgbClr val="B90400"/>
        </a:solidFill>
      </dgm:spPr>
      <dgm:t>
        <a:bodyPr numCol="1"/>
        <a:lstStyle/>
        <a:p>
          <a:r>
            <a:rPr lang="en-ZA" altLang="en-ZA" dirty="0" smtClean="0"/>
            <a:t>FSB and NCR to lead </a:t>
          </a:r>
          <a:endParaRPr lang="en-ZA" altLang="en-ZA" dirty="0"/>
        </a:p>
      </dgm:t>
    </dgm:pt>
    <dgm:pt modelId="{EC8FDB75-1C67-43C0-8588-9DCA2838BC1A}" type="parTrans" cxnId="{EE86B02C-FFDF-4B0F-BB08-7E4A7CB44AD4}">
      <dgm:prSet/>
      <dgm:spPr/>
      <dgm:t>
        <a:bodyPr numCol="1"/>
        <a:lstStyle/>
        <a:p>
          <a:endParaRPr lang="en-ZA" altLang="en-ZA"/>
        </a:p>
      </dgm:t>
    </dgm:pt>
    <dgm:pt modelId="{0E92A007-DCC0-4A8B-84B4-E657331CD857}" type="sibTrans" cxnId="{EE86B02C-FFDF-4B0F-BB08-7E4A7CB44AD4}">
      <dgm:prSet/>
      <dgm:spPr/>
      <dgm:t>
        <a:bodyPr numCol="1"/>
        <a:lstStyle/>
        <a:p>
          <a:endParaRPr lang="en-ZA" altLang="en-ZA"/>
        </a:p>
      </dgm:t>
    </dgm:pt>
    <dgm:pt modelId="{84F5514B-9172-4321-AD3D-D84BFC06F74B}">
      <dgm:prSet phldrT="[Text]"/>
      <dgm:spPr>
        <a:solidFill>
          <a:srgbClr val="B90400"/>
        </a:solidFill>
      </dgm:spPr>
      <dgm:t>
        <a:bodyPr numCol="1"/>
        <a:lstStyle/>
        <a:p>
          <a:r>
            <a:rPr lang="en-ZA" altLang="en-ZA" dirty="0" smtClean="0"/>
            <a:t>New market conduct regulator, </a:t>
          </a:r>
        </a:p>
        <a:p>
          <a:r>
            <a:rPr lang="en-ZA" altLang="en-ZA" dirty="0" smtClean="0"/>
            <a:t>Conduct of Financial Institutions Act</a:t>
          </a:r>
          <a:endParaRPr lang="en-ZA" altLang="en-ZA" dirty="0"/>
        </a:p>
      </dgm:t>
    </dgm:pt>
    <dgm:pt modelId="{CF9AA1A4-E565-4DFB-8956-E7E5C858BC35}" type="parTrans" cxnId="{85E4CC95-E8D6-4F8C-9C7C-BA8996474000}">
      <dgm:prSet/>
      <dgm:spPr/>
      <dgm:t>
        <a:bodyPr numCol="1"/>
        <a:lstStyle/>
        <a:p>
          <a:endParaRPr lang="en-ZA" altLang="en-ZA"/>
        </a:p>
      </dgm:t>
    </dgm:pt>
    <dgm:pt modelId="{1619FAD1-AEE7-4762-BF36-7D20F5B287DE}" type="sibTrans" cxnId="{85E4CC95-E8D6-4F8C-9C7C-BA8996474000}">
      <dgm:prSet/>
      <dgm:spPr/>
      <dgm:t>
        <a:bodyPr numCol="1"/>
        <a:lstStyle/>
        <a:p>
          <a:endParaRPr lang="en-ZA" altLang="en-ZA"/>
        </a:p>
      </dgm:t>
    </dgm:pt>
    <dgm:pt modelId="{470F0DB8-6934-4441-829E-AF5D04F51C40}">
      <dgm:prSet phldrT="[Text]"/>
      <dgm:spPr/>
      <dgm:t>
        <a:bodyPr numCol="1"/>
        <a:lstStyle/>
        <a:p>
          <a:r>
            <a:rPr lang="en-ZA" altLang="en-ZA" dirty="0" smtClean="0"/>
            <a:t>Access to financial services</a:t>
          </a:r>
          <a:endParaRPr lang="en-ZA" altLang="en-ZA" dirty="0"/>
        </a:p>
      </dgm:t>
    </dgm:pt>
    <dgm:pt modelId="{75933C7E-F355-446A-9330-38B93D26C111}" type="parTrans" cxnId="{F52BB7B2-4D02-406E-A56A-40D1B919E296}">
      <dgm:prSet/>
      <dgm:spPr/>
      <dgm:t>
        <a:bodyPr numCol="1"/>
        <a:lstStyle/>
        <a:p>
          <a:endParaRPr lang="en-ZA" altLang="en-ZA"/>
        </a:p>
      </dgm:t>
    </dgm:pt>
    <dgm:pt modelId="{7E0A3D74-C26D-43D8-97E9-094CBDFD1EDE}" type="sibTrans" cxnId="{F52BB7B2-4D02-406E-A56A-40D1B919E296}">
      <dgm:prSet/>
      <dgm:spPr/>
      <dgm:t>
        <a:bodyPr numCol="1"/>
        <a:lstStyle/>
        <a:p>
          <a:endParaRPr lang="en-ZA" altLang="en-ZA"/>
        </a:p>
      </dgm:t>
    </dgm:pt>
    <dgm:pt modelId="{F5BE14A2-F9B7-460F-B41F-2FBF1CE7462A}">
      <dgm:prSet phldrT="[Text]"/>
      <dgm:spPr>
        <a:solidFill>
          <a:srgbClr val="B90400"/>
        </a:solidFill>
      </dgm:spPr>
      <dgm:t>
        <a:bodyPr numCol="1"/>
        <a:lstStyle/>
        <a:p>
          <a:r>
            <a:rPr lang="en-ZA" altLang="en-ZA" dirty="0" smtClean="0"/>
            <a:t>Treasury to lead</a:t>
          </a:r>
          <a:endParaRPr lang="en-ZA" altLang="en-ZA" dirty="0"/>
        </a:p>
      </dgm:t>
    </dgm:pt>
    <dgm:pt modelId="{A89F6450-A837-461C-A2FD-0FC0FF83340F}" type="parTrans" cxnId="{6D9E36E5-1BEC-4D6C-81DC-795030CCE041}">
      <dgm:prSet/>
      <dgm:spPr/>
      <dgm:t>
        <a:bodyPr numCol="1"/>
        <a:lstStyle/>
        <a:p>
          <a:endParaRPr lang="en-ZA" altLang="en-ZA"/>
        </a:p>
      </dgm:t>
    </dgm:pt>
    <dgm:pt modelId="{B3C381F1-27BF-4D2C-BEA1-794F54420299}" type="sibTrans" cxnId="{6D9E36E5-1BEC-4D6C-81DC-795030CCE041}">
      <dgm:prSet/>
      <dgm:spPr/>
      <dgm:t>
        <a:bodyPr numCol="1"/>
        <a:lstStyle/>
        <a:p>
          <a:endParaRPr lang="en-ZA" altLang="en-ZA"/>
        </a:p>
      </dgm:t>
    </dgm:pt>
    <dgm:pt modelId="{855FD6F0-B1EC-45A5-A20C-9D0015EBE6A6}">
      <dgm:prSet phldrT="[Text]"/>
      <dgm:spPr>
        <a:solidFill>
          <a:srgbClr val="B90400"/>
        </a:solidFill>
      </dgm:spPr>
      <dgm:t>
        <a:bodyPr numCol="1"/>
        <a:lstStyle/>
        <a:p>
          <a:r>
            <a:rPr lang="en-ZA" altLang="en-ZA" b="1" dirty="0" smtClean="0">
              <a:solidFill>
                <a:srgbClr val="FFFF00"/>
              </a:solidFill>
            </a:rPr>
            <a:t>Support to Co-ops and dedicated banks, including Postbank; </a:t>
          </a:r>
          <a:r>
            <a:rPr lang="en-ZA" altLang="en-ZA" b="1" dirty="0" err="1" smtClean="0">
              <a:solidFill>
                <a:srgbClr val="FFFF00"/>
              </a:solidFill>
            </a:rPr>
            <a:t>microinsurance</a:t>
          </a:r>
          <a:endParaRPr lang="en-ZA" altLang="en-ZA" b="1" dirty="0">
            <a:solidFill>
              <a:srgbClr val="FFFF00"/>
            </a:solidFill>
          </a:endParaRPr>
        </a:p>
      </dgm:t>
    </dgm:pt>
    <dgm:pt modelId="{3F3FFC1E-1820-4632-935A-5BBE457A6B5D}" type="parTrans" cxnId="{82F5275F-57FD-4209-B965-36AE4C6F6920}">
      <dgm:prSet/>
      <dgm:spPr/>
      <dgm:t>
        <a:bodyPr numCol="1"/>
        <a:lstStyle/>
        <a:p>
          <a:endParaRPr lang="en-ZA" altLang="en-ZA"/>
        </a:p>
      </dgm:t>
    </dgm:pt>
    <dgm:pt modelId="{3BD7734B-8E63-4764-9F64-14CBAADC13D8}" type="sibTrans" cxnId="{82F5275F-57FD-4209-B965-36AE4C6F6920}">
      <dgm:prSet/>
      <dgm:spPr/>
      <dgm:t>
        <a:bodyPr numCol="1"/>
        <a:lstStyle/>
        <a:p>
          <a:endParaRPr lang="en-ZA" altLang="en-ZA"/>
        </a:p>
      </dgm:t>
    </dgm:pt>
    <dgm:pt modelId="{753842E7-599C-4A47-879D-585E150183CD}">
      <dgm:prSet phldrT="[Text]"/>
      <dgm:spPr/>
      <dgm:t>
        <a:bodyPr numCol="1"/>
        <a:lstStyle/>
        <a:p>
          <a:r>
            <a:rPr lang="en-ZA" altLang="en-ZA" dirty="0" smtClean="0"/>
            <a:t>Combating financial crime</a:t>
          </a:r>
          <a:endParaRPr lang="en-ZA" altLang="en-ZA" dirty="0"/>
        </a:p>
      </dgm:t>
    </dgm:pt>
    <dgm:pt modelId="{8C60C2EA-E3C0-4625-8C5C-240B23C64B71}" type="parTrans" cxnId="{57A2EF8A-A76E-44AA-A6B4-3E13461C566D}">
      <dgm:prSet/>
      <dgm:spPr/>
      <dgm:t>
        <a:bodyPr numCol="1"/>
        <a:lstStyle/>
        <a:p>
          <a:endParaRPr lang="en-ZA" altLang="en-ZA"/>
        </a:p>
      </dgm:t>
    </dgm:pt>
    <dgm:pt modelId="{AD95114C-4E0F-4AA4-ACA9-9790CF66CAAB}" type="sibTrans" cxnId="{57A2EF8A-A76E-44AA-A6B4-3E13461C566D}">
      <dgm:prSet/>
      <dgm:spPr/>
      <dgm:t>
        <a:bodyPr numCol="1"/>
        <a:lstStyle/>
        <a:p>
          <a:endParaRPr lang="en-ZA" altLang="en-ZA"/>
        </a:p>
      </dgm:t>
    </dgm:pt>
    <dgm:pt modelId="{0991270C-D04B-4908-A773-2DA8643D1152}">
      <dgm:prSet phldrT="[Text]"/>
      <dgm:spPr>
        <a:solidFill>
          <a:srgbClr val="B90400"/>
        </a:solidFill>
      </dgm:spPr>
      <dgm:t>
        <a:bodyPr numCol="1"/>
        <a:lstStyle/>
        <a:p>
          <a:r>
            <a:rPr lang="en-ZA" altLang="en-ZA" dirty="0" smtClean="0"/>
            <a:t>Enforcement agencies to lead</a:t>
          </a:r>
          <a:endParaRPr lang="en-ZA" altLang="en-ZA" dirty="0"/>
        </a:p>
      </dgm:t>
    </dgm:pt>
    <dgm:pt modelId="{9BAF1564-0832-4F6B-A681-5B409C09E90F}" type="parTrans" cxnId="{523E9FEA-6DB2-4E89-9204-F5D8BF0B97BC}">
      <dgm:prSet/>
      <dgm:spPr/>
      <dgm:t>
        <a:bodyPr numCol="1"/>
        <a:lstStyle/>
        <a:p>
          <a:endParaRPr lang="en-ZA" altLang="en-ZA"/>
        </a:p>
      </dgm:t>
    </dgm:pt>
    <dgm:pt modelId="{83AF3EA8-53E1-464B-B760-B8F316643DFD}" type="sibTrans" cxnId="{523E9FEA-6DB2-4E89-9204-F5D8BF0B97BC}">
      <dgm:prSet/>
      <dgm:spPr/>
      <dgm:t>
        <a:bodyPr numCol="1"/>
        <a:lstStyle/>
        <a:p>
          <a:endParaRPr lang="en-ZA" altLang="en-ZA"/>
        </a:p>
      </dgm:t>
    </dgm:pt>
    <dgm:pt modelId="{618DAEA5-D209-4C9D-AD3B-9300D0954FCD}">
      <dgm:prSet phldrT="[Text]"/>
      <dgm:spPr>
        <a:solidFill>
          <a:srgbClr val="B90400"/>
        </a:solidFill>
      </dgm:spPr>
      <dgm:t>
        <a:bodyPr numCol="1"/>
        <a:lstStyle/>
        <a:p>
          <a:r>
            <a:rPr lang="en-ZA" altLang="en-ZA" dirty="0" smtClean="0"/>
            <a:t>Investigating and prosecuting abuses</a:t>
          </a:r>
          <a:endParaRPr lang="en-ZA" altLang="en-ZA" dirty="0"/>
        </a:p>
      </dgm:t>
    </dgm:pt>
    <dgm:pt modelId="{B4B3814D-AB8C-4B5A-BDBE-27381EDD20FC}" type="parTrans" cxnId="{F068A2CE-BC09-4223-BCF0-6D2B1FCC2E88}">
      <dgm:prSet/>
      <dgm:spPr/>
      <dgm:t>
        <a:bodyPr numCol="1"/>
        <a:lstStyle/>
        <a:p>
          <a:endParaRPr lang="en-ZA" altLang="en-ZA"/>
        </a:p>
      </dgm:t>
    </dgm:pt>
    <dgm:pt modelId="{6A65F86A-8DC7-44AA-BC3A-B984F32D9BBD}" type="sibTrans" cxnId="{F068A2CE-BC09-4223-BCF0-6D2B1FCC2E88}">
      <dgm:prSet/>
      <dgm:spPr/>
      <dgm:t>
        <a:bodyPr numCol="1"/>
        <a:lstStyle/>
        <a:p>
          <a:endParaRPr lang="en-ZA" altLang="en-ZA"/>
        </a:p>
      </dgm:t>
    </dgm:pt>
    <dgm:pt modelId="{46CA5652-D887-44E3-8FDC-046A532636FA}">
      <dgm:prSet phldrT="[Text]"/>
      <dgm:spPr>
        <a:solidFill>
          <a:srgbClr val="B90400"/>
        </a:solidFill>
      </dgm:spPr>
      <dgm:t>
        <a:bodyPr numCol="1"/>
        <a:lstStyle/>
        <a:p>
          <a:r>
            <a:rPr lang="en-ZA" altLang="en-ZA" dirty="0" smtClean="0"/>
            <a:t>Continued work with international peers</a:t>
          </a:r>
          <a:endParaRPr lang="en-ZA" altLang="en-ZA" dirty="0"/>
        </a:p>
      </dgm:t>
    </dgm:pt>
    <dgm:pt modelId="{BAFFFD3A-63AE-48DA-8AAC-CF4ED0E9D4AE}" type="parTrans" cxnId="{F15BA03C-A0D1-4BD1-8606-E1016B247489}">
      <dgm:prSet/>
      <dgm:spPr/>
      <dgm:t>
        <a:bodyPr numCol="1"/>
        <a:lstStyle/>
        <a:p>
          <a:endParaRPr lang="en-ZA" altLang="en-ZA"/>
        </a:p>
      </dgm:t>
    </dgm:pt>
    <dgm:pt modelId="{470D76B6-3B12-4B38-B5B0-66D18808FCFA}" type="sibTrans" cxnId="{F15BA03C-A0D1-4BD1-8606-E1016B247489}">
      <dgm:prSet/>
      <dgm:spPr/>
      <dgm:t>
        <a:bodyPr numCol="1"/>
        <a:lstStyle/>
        <a:p>
          <a:endParaRPr lang="en-ZA" altLang="en-ZA"/>
        </a:p>
      </dgm:t>
    </dgm:pt>
    <dgm:pt modelId="{2E4BD952-E395-479D-AACD-1AEA797A22F1}">
      <dgm:prSet phldrT="[Text]"/>
      <dgm:spPr>
        <a:solidFill>
          <a:srgbClr val="B90400"/>
        </a:solidFill>
      </dgm:spPr>
      <dgm:t>
        <a:bodyPr numCol="1"/>
        <a:lstStyle/>
        <a:p>
          <a:r>
            <a:rPr lang="en-ZA" altLang="en-ZA" dirty="0" smtClean="0"/>
            <a:t>From access to usage</a:t>
          </a:r>
          <a:endParaRPr lang="en-ZA" altLang="en-ZA" dirty="0"/>
        </a:p>
      </dgm:t>
    </dgm:pt>
    <dgm:pt modelId="{1AF722C1-336E-41DC-BD0C-851B20609F11}" type="parTrans" cxnId="{0C936143-3430-4C34-B2F3-BAE431222F0D}">
      <dgm:prSet/>
      <dgm:spPr/>
      <dgm:t>
        <a:bodyPr numCol="1"/>
        <a:lstStyle/>
        <a:p>
          <a:endParaRPr lang="en-ZA" altLang="en-ZA"/>
        </a:p>
      </dgm:t>
    </dgm:pt>
    <dgm:pt modelId="{B902E9BD-8986-4899-8F91-C457578A6368}" type="sibTrans" cxnId="{0C936143-3430-4C34-B2F3-BAE431222F0D}">
      <dgm:prSet/>
      <dgm:spPr/>
      <dgm:t>
        <a:bodyPr numCol="1"/>
        <a:lstStyle/>
        <a:p>
          <a:endParaRPr lang="en-ZA" altLang="en-ZA"/>
        </a:p>
      </dgm:t>
    </dgm:pt>
    <dgm:pt modelId="{A83865EF-E3EE-4FF7-B3A9-65F5B5FEF429}" type="pres">
      <dgm:prSet presAssocID="{2FD03482-2526-46AB-982C-5A41704CA71D}" presName="theList" presStyleCnt="0">
        <dgm:presLayoutVars>
          <dgm:dir/>
          <dgm:animLvl val="lvl"/>
          <dgm:resizeHandles val="exact"/>
        </dgm:presLayoutVars>
      </dgm:prSet>
      <dgm:spPr/>
      <dgm:t>
        <a:bodyPr numCol="1"/>
        <a:lstStyle/>
        <a:p>
          <a:endParaRPr lang="en-ZA" altLang="en-ZA"/>
        </a:p>
      </dgm:t>
    </dgm:pt>
    <dgm:pt modelId="{AA1076E9-04CB-4DF9-9BC1-D0738AF74D2A}" type="pres">
      <dgm:prSet presAssocID="{6C15FAB0-234B-4D6D-901D-C5EC8FD3C4D7}" presName="compNode" presStyleCnt="0"/>
      <dgm:spPr/>
    </dgm:pt>
    <dgm:pt modelId="{8F477745-EA36-48A4-A851-AE555CC4C963}" type="pres">
      <dgm:prSet presAssocID="{6C15FAB0-234B-4D6D-901D-C5EC8FD3C4D7}" presName="aNode" presStyleLbl="bgShp" presStyleIdx="0" presStyleCnt="4"/>
      <dgm:spPr/>
      <dgm:t>
        <a:bodyPr numCol="1"/>
        <a:lstStyle/>
        <a:p>
          <a:endParaRPr lang="en-ZA" altLang="en-ZA"/>
        </a:p>
      </dgm:t>
    </dgm:pt>
    <dgm:pt modelId="{DD3EBF3A-6004-4347-91E4-F82D07799215}" type="pres">
      <dgm:prSet presAssocID="{6C15FAB0-234B-4D6D-901D-C5EC8FD3C4D7}" presName="textNode" presStyleLbl="bgShp" presStyleIdx="0" presStyleCnt="4"/>
      <dgm:spPr/>
      <dgm:t>
        <a:bodyPr numCol="1"/>
        <a:lstStyle/>
        <a:p>
          <a:endParaRPr lang="en-ZA" altLang="en-ZA"/>
        </a:p>
      </dgm:t>
    </dgm:pt>
    <dgm:pt modelId="{83EFEE6C-4F1D-4311-8C85-DB65C9B2F6FD}" type="pres">
      <dgm:prSet presAssocID="{6C15FAB0-234B-4D6D-901D-C5EC8FD3C4D7}" presName="compChildNode" presStyleCnt="0"/>
      <dgm:spPr/>
    </dgm:pt>
    <dgm:pt modelId="{68B57ADC-9A64-46B6-BBB1-C6FA05C92268}" type="pres">
      <dgm:prSet presAssocID="{6C15FAB0-234B-4D6D-901D-C5EC8FD3C4D7}" presName="theInnerList" presStyleCnt="0"/>
      <dgm:spPr/>
    </dgm:pt>
    <dgm:pt modelId="{9F63D580-51D6-4D94-87E0-CDD27B5F37F1}" type="pres">
      <dgm:prSet presAssocID="{25B48B78-1E9E-4209-8675-DD262CDBA5AA}" presName="childNode" presStyleLbl="node1" presStyleIdx="0" presStyleCnt="10">
        <dgm:presLayoutVars>
          <dgm:bulletEnabled val="1"/>
        </dgm:presLayoutVars>
      </dgm:prSet>
      <dgm:spPr/>
      <dgm:t>
        <a:bodyPr numCol="1"/>
        <a:lstStyle/>
        <a:p>
          <a:endParaRPr lang="en-ZA" altLang="en-ZA"/>
        </a:p>
      </dgm:t>
    </dgm:pt>
    <dgm:pt modelId="{C48870DF-9E50-4571-8272-1ACC9F701728}" type="pres">
      <dgm:prSet presAssocID="{25B48B78-1E9E-4209-8675-DD262CDBA5AA}" presName="aSpace2" presStyleCnt="0"/>
      <dgm:spPr/>
    </dgm:pt>
    <dgm:pt modelId="{9EDB388A-C940-489C-B80F-E92394373CB0}" type="pres">
      <dgm:prSet presAssocID="{8C016CA7-419A-4048-8DEC-128445D39416}" presName="childNode" presStyleLbl="node1" presStyleIdx="1" presStyleCnt="10">
        <dgm:presLayoutVars>
          <dgm:bulletEnabled val="1"/>
        </dgm:presLayoutVars>
      </dgm:prSet>
      <dgm:spPr/>
      <dgm:t>
        <a:bodyPr numCol="1"/>
        <a:lstStyle/>
        <a:p>
          <a:endParaRPr lang="en-ZA" altLang="en-ZA"/>
        </a:p>
      </dgm:t>
    </dgm:pt>
    <dgm:pt modelId="{F23F561D-C541-493F-929C-0C74B9D78CA5}" type="pres">
      <dgm:prSet presAssocID="{6C15FAB0-234B-4D6D-901D-C5EC8FD3C4D7}" presName="aSpace" presStyleCnt="0"/>
      <dgm:spPr/>
    </dgm:pt>
    <dgm:pt modelId="{B6ABC144-9C99-4732-ACAF-7B264EB01F82}" type="pres">
      <dgm:prSet presAssocID="{301BCA0B-55DA-46C0-BECE-2B35021C699C}" presName="compNode" presStyleCnt="0"/>
      <dgm:spPr/>
    </dgm:pt>
    <dgm:pt modelId="{477437D1-4DBC-4420-9024-45CD724F5AB3}" type="pres">
      <dgm:prSet presAssocID="{301BCA0B-55DA-46C0-BECE-2B35021C699C}" presName="aNode" presStyleLbl="bgShp" presStyleIdx="1" presStyleCnt="4"/>
      <dgm:spPr/>
      <dgm:t>
        <a:bodyPr numCol="1"/>
        <a:lstStyle/>
        <a:p>
          <a:endParaRPr lang="en-ZA" altLang="en-ZA"/>
        </a:p>
      </dgm:t>
    </dgm:pt>
    <dgm:pt modelId="{E014D1DC-55F0-4B57-8937-6AE9E5B48D6E}" type="pres">
      <dgm:prSet presAssocID="{301BCA0B-55DA-46C0-BECE-2B35021C699C}" presName="textNode" presStyleLbl="bgShp" presStyleIdx="1" presStyleCnt="4"/>
      <dgm:spPr/>
      <dgm:t>
        <a:bodyPr numCol="1"/>
        <a:lstStyle/>
        <a:p>
          <a:endParaRPr lang="en-ZA" altLang="en-ZA"/>
        </a:p>
      </dgm:t>
    </dgm:pt>
    <dgm:pt modelId="{D65792A2-27EF-41C7-BCCE-2CED030A231B}" type="pres">
      <dgm:prSet presAssocID="{301BCA0B-55DA-46C0-BECE-2B35021C699C}" presName="compChildNode" presStyleCnt="0"/>
      <dgm:spPr/>
    </dgm:pt>
    <dgm:pt modelId="{8B9DEB80-2F74-4C34-AC16-5A0DC5E1FB4C}" type="pres">
      <dgm:prSet presAssocID="{301BCA0B-55DA-46C0-BECE-2B35021C699C}" presName="theInnerList" presStyleCnt="0"/>
      <dgm:spPr/>
    </dgm:pt>
    <dgm:pt modelId="{40EC45E4-A024-4964-BCDA-B498D73EEFDF}" type="pres">
      <dgm:prSet presAssocID="{A65B97D2-3214-414B-89BB-103E1DDADE8A}" presName="childNode" presStyleLbl="node1" presStyleIdx="2" presStyleCnt="10">
        <dgm:presLayoutVars>
          <dgm:bulletEnabled val="1"/>
        </dgm:presLayoutVars>
      </dgm:prSet>
      <dgm:spPr/>
      <dgm:t>
        <a:bodyPr numCol="1"/>
        <a:lstStyle/>
        <a:p>
          <a:endParaRPr lang="en-ZA" altLang="en-ZA"/>
        </a:p>
      </dgm:t>
    </dgm:pt>
    <dgm:pt modelId="{9210E50A-33AC-47FD-BEE8-EABA70802A11}" type="pres">
      <dgm:prSet presAssocID="{A65B97D2-3214-414B-89BB-103E1DDADE8A}" presName="aSpace2" presStyleCnt="0"/>
      <dgm:spPr/>
    </dgm:pt>
    <dgm:pt modelId="{6713CCB9-5731-463E-90ED-F30E2146D898}" type="pres">
      <dgm:prSet presAssocID="{84F5514B-9172-4321-AD3D-D84BFC06F74B}" presName="childNode" presStyleLbl="node1" presStyleIdx="3" presStyleCnt="10">
        <dgm:presLayoutVars>
          <dgm:bulletEnabled val="1"/>
        </dgm:presLayoutVars>
      </dgm:prSet>
      <dgm:spPr/>
      <dgm:t>
        <a:bodyPr numCol="1"/>
        <a:lstStyle/>
        <a:p>
          <a:endParaRPr lang="en-ZA" altLang="en-ZA"/>
        </a:p>
      </dgm:t>
    </dgm:pt>
    <dgm:pt modelId="{7E7A9918-BEE1-4756-ACEC-A376A3825A26}" type="pres">
      <dgm:prSet presAssocID="{301BCA0B-55DA-46C0-BECE-2B35021C699C}" presName="aSpace" presStyleCnt="0"/>
      <dgm:spPr/>
    </dgm:pt>
    <dgm:pt modelId="{81DC954F-7A74-4FE6-880B-8F8A8D2585FC}" type="pres">
      <dgm:prSet presAssocID="{470F0DB8-6934-4441-829E-AF5D04F51C40}" presName="compNode" presStyleCnt="0"/>
      <dgm:spPr/>
    </dgm:pt>
    <dgm:pt modelId="{159A6C48-1F01-4C09-9555-E0EC5B0CB9C2}" type="pres">
      <dgm:prSet presAssocID="{470F0DB8-6934-4441-829E-AF5D04F51C40}" presName="aNode" presStyleLbl="bgShp" presStyleIdx="2" presStyleCnt="4"/>
      <dgm:spPr/>
      <dgm:t>
        <a:bodyPr numCol="1"/>
        <a:lstStyle/>
        <a:p>
          <a:endParaRPr lang="en-ZA" altLang="en-ZA"/>
        </a:p>
      </dgm:t>
    </dgm:pt>
    <dgm:pt modelId="{917B27B3-327C-4BA3-96EF-44EDF017ADEE}" type="pres">
      <dgm:prSet presAssocID="{470F0DB8-6934-4441-829E-AF5D04F51C40}" presName="textNode" presStyleLbl="bgShp" presStyleIdx="2" presStyleCnt="4"/>
      <dgm:spPr/>
      <dgm:t>
        <a:bodyPr numCol="1"/>
        <a:lstStyle/>
        <a:p>
          <a:endParaRPr lang="en-ZA" altLang="en-ZA"/>
        </a:p>
      </dgm:t>
    </dgm:pt>
    <dgm:pt modelId="{C18A1041-8D3F-41B4-8F9B-0FF43C556534}" type="pres">
      <dgm:prSet presAssocID="{470F0DB8-6934-4441-829E-AF5D04F51C40}" presName="compChildNode" presStyleCnt="0"/>
      <dgm:spPr/>
    </dgm:pt>
    <dgm:pt modelId="{64E8146F-C2A8-40B7-9AD2-5A1A7A50CF38}" type="pres">
      <dgm:prSet presAssocID="{470F0DB8-6934-4441-829E-AF5D04F51C40}" presName="theInnerList" presStyleCnt="0"/>
      <dgm:spPr/>
    </dgm:pt>
    <dgm:pt modelId="{82E4ADD8-A3D7-4D88-9E36-4A447BFEE81A}" type="pres">
      <dgm:prSet presAssocID="{F5BE14A2-F9B7-460F-B41F-2FBF1CE7462A}" presName="childNode" presStyleLbl="node1" presStyleIdx="4" presStyleCnt="10">
        <dgm:presLayoutVars>
          <dgm:bulletEnabled val="1"/>
        </dgm:presLayoutVars>
      </dgm:prSet>
      <dgm:spPr/>
      <dgm:t>
        <a:bodyPr numCol="1"/>
        <a:lstStyle/>
        <a:p>
          <a:endParaRPr lang="en-ZA" altLang="en-ZA"/>
        </a:p>
      </dgm:t>
    </dgm:pt>
    <dgm:pt modelId="{AB98CD62-B8C6-45FA-9EDC-2D874F8AFCC7}" type="pres">
      <dgm:prSet presAssocID="{F5BE14A2-F9B7-460F-B41F-2FBF1CE7462A}" presName="aSpace2" presStyleCnt="0"/>
      <dgm:spPr/>
    </dgm:pt>
    <dgm:pt modelId="{85F8F361-A534-4560-B3D1-6996F280E18F}" type="pres">
      <dgm:prSet presAssocID="{855FD6F0-B1EC-45A5-A20C-9D0015EBE6A6}" presName="childNode" presStyleLbl="node1" presStyleIdx="5" presStyleCnt="10">
        <dgm:presLayoutVars>
          <dgm:bulletEnabled val="1"/>
        </dgm:presLayoutVars>
      </dgm:prSet>
      <dgm:spPr/>
      <dgm:t>
        <a:bodyPr numCol="1"/>
        <a:lstStyle/>
        <a:p>
          <a:endParaRPr lang="en-ZA" altLang="en-ZA"/>
        </a:p>
      </dgm:t>
    </dgm:pt>
    <dgm:pt modelId="{FE319155-A98D-423A-BE9A-8CBC52195B8E}" type="pres">
      <dgm:prSet presAssocID="{855FD6F0-B1EC-45A5-A20C-9D0015EBE6A6}" presName="aSpace2" presStyleCnt="0"/>
      <dgm:spPr/>
    </dgm:pt>
    <dgm:pt modelId="{8C9D829B-BCB5-4BB7-AB96-FB75DFC27064}" type="pres">
      <dgm:prSet presAssocID="{2E4BD952-E395-479D-AACD-1AEA797A22F1}" presName="childNode" presStyleLbl="node1" presStyleIdx="6" presStyleCnt="10">
        <dgm:presLayoutVars>
          <dgm:bulletEnabled val="1"/>
        </dgm:presLayoutVars>
      </dgm:prSet>
      <dgm:spPr/>
      <dgm:t>
        <a:bodyPr numCol="1"/>
        <a:lstStyle/>
        <a:p>
          <a:endParaRPr lang="en-ZA" altLang="en-ZA"/>
        </a:p>
      </dgm:t>
    </dgm:pt>
    <dgm:pt modelId="{8553645B-393A-48A0-B289-F6A11D6F5F57}" type="pres">
      <dgm:prSet presAssocID="{470F0DB8-6934-4441-829E-AF5D04F51C40}" presName="aSpace" presStyleCnt="0"/>
      <dgm:spPr/>
    </dgm:pt>
    <dgm:pt modelId="{F31C9391-456E-4EB0-9DB6-A6E57A6255D8}" type="pres">
      <dgm:prSet presAssocID="{753842E7-599C-4A47-879D-585E150183CD}" presName="compNode" presStyleCnt="0"/>
      <dgm:spPr/>
    </dgm:pt>
    <dgm:pt modelId="{0F7CD3B9-D99F-4BDF-A786-F5FF845E71AF}" type="pres">
      <dgm:prSet presAssocID="{753842E7-599C-4A47-879D-585E150183CD}" presName="aNode" presStyleLbl="bgShp" presStyleIdx="3" presStyleCnt="4"/>
      <dgm:spPr/>
      <dgm:t>
        <a:bodyPr numCol="1"/>
        <a:lstStyle/>
        <a:p>
          <a:endParaRPr lang="en-ZA" altLang="en-ZA"/>
        </a:p>
      </dgm:t>
    </dgm:pt>
    <dgm:pt modelId="{94D4763B-5C5F-4E47-9209-7C2D57A7D7CD}" type="pres">
      <dgm:prSet presAssocID="{753842E7-599C-4A47-879D-585E150183CD}" presName="textNode" presStyleLbl="bgShp" presStyleIdx="3" presStyleCnt="4"/>
      <dgm:spPr/>
      <dgm:t>
        <a:bodyPr numCol="1"/>
        <a:lstStyle/>
        <a:p>
          <a:endParaRPr lang="en-ZA" altLang="en-ZA"/>
        </a:p>
      </dgm:t>
    </dgm:pt>
    <dgm:pt modelId="{AFA3F489-72C5-454A-816A-25A5519F7D41}" type="pres">
      <dgm:prSet presAssocID="{753842E7-599C-4A47-879D-585E150183CD}" presName="compChildNode" presStyleCnt="0"/>
      <dgm:spPr/>
    </dgm:pt>
    <dgm:pt modelId="{EF81E856-3564-4439-8DF8-00611C29E3D1}" type="pres">
      <dgm:prSet presAssocID="{753842E7-599C-4A47-879D-585E150183CD}" presName="theInnerList" presStyleCnt="0"/>
      <dgm:spPr/>
    </dgm:pt>
    <dgm:pt modelId="{0921A7F0-0207-4D3C-89B0-6EBF08B4D654}" type="pres">
      <dgm:prSet presAssocID="{0991270C-D04B-4908-A773-2DA8643D1152}" presName="childNode" presStyleLbl="node1" presStyleIdx="7" presStyleCnt="10">
        <dgm:presLayoutVars>
          <dgm:bulletEnabled val="1"/>
        </dgm:presLayoutVars>
      </dgm:prSet>
      <dgm:spPr/>
      <dgm:t>
        <a:bodyPr numCol="1"/>
        <a:lstStyle/>
        <a:p>
          <a:endParaRPr lang="en-ZA" altLang="en-ZA"/>
        </a:p>
      </dgm:t>
    </dgm:pt>
    <dgm:pt modelId="{E297BBD4-83D3-4685-976F-001CD31BCFBD}" type="pres">
      <dgm:prSet presAssocID="{0991270C-D04B-4908-A773-2DA8643D1152}" presName="aSpace2" presStyleCnt="0"/>
      <dgm:spPr/>
    </dgm:pt>
    <dgm:pt modelId="{BF484AA3-5094-4115-9455-8C6CBFE561B1}" type="pres">
      <dgm:prSet presAssocID="{618DAEA5-D209-4C9D-AD3B-9300D0954FCD}" presName="childNode" presStyleLbl="node1" presStyleIdx="8" presStyleCnt="10">
        <dgm:presLayoutVars>
          <dgm:bulletEnabled val="1"/>
        </dgm:presLayoutVars>
      </dgm:prSet>
      <dgm:spPr/>
      <dgm:t>
        <a:bodyPr numCol="1"/>
        <a:lstStyle/>
        <a:p>
          <a:endParaRPr lang="en-ZA" altLang="en-ZA"/>
        </a:p>
      </dgm:t>
    </dgm:pt>
    <dgm:pt modelId="{477CFCFC-EDF8-4CB8-9BC2-8E69B6BE07D8}" type="pres">
      <dgm:prSet presAssocID="{618DAEA5-D209-4C9D-AD3B-9300D0954FCD}" presName="aSpace2" presStyleCnt="0"/>
      <dgm:spPr/>
    </dgm:pt>
    <dgm:pt modelId="{5F65C21B-D67D-4D88-902B-D9909B8084BC}" type="pres">
      <dgm:prSet presAssocID="{46CA5652-D887-44E3-8FDC-046A532636FA}" presName="childNode" presStyleLbl="node1" presStyleIdx="9" presStyleCnt="10">
        <dgm:presLayoutVars>
          <dgm:bulletEnabled val="1"/>
        </dgm:presLayoutVars>
      </dgm:prSet>
      <dgm:spPr/>
      <dgm:t>
        <a:bodyPr numCol="1"/>
        <a:lstStyle/>
        <a:p>
          <a:endParaRPr lang="en-ZA" altLang="en-ZA"/>
        </a:p>
      </dgm:t>
    </dgm:pt>
  </dgm:ptLst>
  <dgm:cxnLst>
    <dgm:cxn modelId="{26FE0A9A-6B89-42D4-AE9B-656FBEF4019B}" type="presOf" srcId="{301BCA0B-55DA-46C0-BECE-2B35021C699C}" destId="{477437D1-4DBC-4420-9024-45CD724F5AB3}" srcOrd="0" destOrd="0" presId="urn:microsoft.com/office/officeart/2005/8/layout/lProcess2#1"/>
    <dgm:cxn modelId="{7216735D-16DC-40F8-A1F2-74FF585000D4}" type="presOf" srcId="{753842E7-599C-4A47-879D-585E150183CD}" destId="{0F7CD3B9-D99F-4BDF-A786-F5FF845E71AF}" srcOrd="0" destOrd="0" presId="urn:microsoft.com/office/officeart/2005/8/layout/lProcess2#1"/>
    <dgm:cxn modelId="{C87EB3D0-C0FA-48BD-9E5A-05E192975CC8}" type="presOf" srcId="{618DAEA5-D209-4C9D-AD3B-9300D0954FCD}" destId="{BF484AA3-5094-4115-9455-8C6CBFE561B1}" srcOrd="0" destOrd="0" presId="urn:microsoft.com/office/officeart/2005/8/layout/lProcess2#1"/>
    <dgm:cxn modelId="{7ADE1133-AAF1-4BAD-90F7-F4FBF9C293FE}" type="presOf" srcId="{2E4BD952-E395-479D-AACD-1AEA797A22F1}" destId="{8C9D829B-BCB5-4BB7-AB96-FB75DFC27064}" srcOrd="0" destOrd="0" presId="urn:microsoft.com/office/officeart/2005/8/layout/lProcess2#1"/>
    <dgm:cxn modelId="{857A2D4D-9CE3-4FD6-B4FF-5D1245485D97}" type="presOf" srcId="{301BCA0B-55DA-46C0-BECE-2B35021C699C}" destId="{E014D1DC-55F0-4B57-8937-6AE9E5B48D6E}" srcOrd="1" destOrd="0" presId="urn:microsoft.com/office/officeart/2005/8/layout/lProcess2#1"/>
    <dgm:cxn modelId="{05E0D5FF-A20C-4315-9ED1-75B4696814AB}" srcId="{6C15FAB0-234B-4D6D-901D-C5EC8FD3C4D7}" destId="{25B48B78-1E9E-4209-8675-DD262CDBA5AA}" srcOrd="0" destOrd="0" parTransId="{094F5A26-F3DE-4272-BDF7-1FC501AF8BC2}" sibTransId="{28791DFC-929A-434D-8625-65EBC4AF2DFA}"/>
    <dgm:cxn modelId="{95548061-653D-40FA-9E52-F9493DCB94EF}" srcId="{2FD03482-2526-46AB-982C-5A41704CA71D}" destId="{301BCA0B-55DA-46C0-BECE-2B35021C699C}" srcOrd="1" destOrd="0" parTransId="{D5FE2697-198C-4815-9BD4-B723E59344C2}" sibTransId="{B4D5E787-2F5E-4418-88DF-4E533F512173}"/>
    <dgm:cxn modelId="{CE39D94B-7B59-410A-972D-EF5E7E4A85CD}" type="presOf" srcId="{470F0DB8-6934-4441-829E-AF5D04F51C40}" destId="{917B27B3-327C-4BA3-96EF-44EDF017ADEE}" srcOrd="1" destOrd="0" presId="urn:microsoft.com/office/officeart/2005/8/layout/lProcess2#1"/>
    <dgm:cxn modelId="{9DD3BBC4-9A87-448F-B4A0-8CF50B9BE18B}" type="presOf" srcId="{6C15FAB0-234B-4D6D-901D-C5EC8FD3C4D7}" destId="{DD3EBF3A-6004-4347-91E4-F82D07799215}" srcOrd="1" destOrd="0" presId="urn:microsoft.com/office/officeart/2005/8/layout/lProcess2#1"/>
    <dgm:cxn modelId="{523E9FEA-6DB2-4E89-9204-F5D8BF0B97BC}" srcId="{753842E7-599C-4A47-879D-585E150183CD}" destId="{0991270C-D04B-4908-A773-2DA8643D1152}" srcOrd="0" destOrd="0" parTransId="{9BAF1564-0832-4F6B-A681-5B409C09E90F}" sibTransId="{83AF3EA8-53E1-464B-B760-B8F316643DFD}"/>
    <dgm:cxn modelId="{EE86B02C-FFDF-4B0F-BB08-7E4A7CB44AD4}" srcId="{301BCA0B-55DA-46C0-BECE-2B35021C699C}" destId="{A65B97D2-3214-414B-89BB-103E1DDADE8A}" srcOrd="0" destOrd="0" parTransId="{EC8FDB75-1C67-43C0-8588-9DCA2838BC1A}" sibTransId="{0E92A007-DCC0-4A8B-84B4-E657331CD857}"/>
    <dgm:cxn modelId="{F52BB7B2-4D02-406E-A56A-40D1B919E296}" srcId="{2FD03482-2526-46AB-982C-5A41704CA71D}" destId="{470F0DB8-6934-4441-829E-AF5D04F51C40}" srcOrd="2" destOrd="0" parTransId="{75933C7E-F355-446A-9330-38B93D26C111}" sibTransId="{7E0A3D74-C26D-43D8-97E9-094CBDFD1EDE}"/>
    <dgm:cxn modelId="{BEE5959D-75DB-40F4-9F16-367E39813E71}" type="presOf" srcId="{0991270C-D04B-4908-A773-2DA8643D1152}" destId="{0921A7F0-0207-4D3C-89B0-6EBF08B4D654}" srcOrd="0" destOrd="0" presId="urn:microsoft.com/office/officeart/2005/8/layout/lProcess2#1"/>
    <dgm:cxn modelId="{D3AF62A0-A0FE-47C5-9C3B-1FEEBFB0A58C}" type="presOf" srcId="{A65B97D2-3214-414B-89BB-103E1DDADE8A}" destId="{40EC45E4-A024-4964-BCDA-B498D73EEFDF}" srcOrd="0" destOrd="0" presId="urn:microsoft.com/office/officeart/2005/8/layout/lProcess2#1"/>
    <dgm:cxn modelId="{8D08D308-FCB5-4353-8144-C463932D8909}" type="presOf" srcId="{46CA5652-D887-44E3-8FDC-046A532636FA}" destId="{5F65C21B-D67D-4D88-902B-D9909B8084BC}" srcOrd="0" destOrd="0" presId="urn:microsoft.com/office/officeart/2005/8/layout/lProcess2#1"/>
    <dgm:cxn modelId="{F068A2CE-BC09-4223-BCF0-6D2B1FCC2E88}" srcId="{753842E7-599C-4A47-879D-585E150183CD}" destId="{618DAEA5-D209-4C9D-AD3B-9300D0954FCD}" srcOrd="1" destOrd="0" parTransId="{B4B3814D-AB8C-4B5A-BDBE-27381EDD20FC}" sibTransId="{6A65F86A-8DC7-44AA-BC3A-B984F32D9BBD}"/>
    <dgm:cxn modelId="{F15BA03C-A0D1-4BD1-8606-E1016B247489}" srcId="{753842E7-599C-4A47-879D-585E150183CD}" destId="{46CA5652-D887-44E3-8FDC-046A532636FA}" srcOrd="2" destOrd="0" parTransId="{BAFFFD3A-63AE-48DA-8AAC-CF4ED0E9D4AE}" sibTransId="{470D76B6-3B12-4B38-B5B0-66D18808FCFA}"/>
    <dgm:cxn modelId="{82F5275F-57FD-4209-B965-36AE4C6F6920}" srcId="{470F0DB8-6934-4441-829E-AF5D04F51C40}" destId="{855FD6F0-B1EC-45A5-A20C-9D0015EBE6A6}" srcOrd="1" destOrd="0" parTransId="{3F3FFC1E-1820-4632-935A-5BBE457A6B5D}" sibTransId="{3BD7734B-8E63-4764-9F64-14CBAADC13D8}"/>
    <dgm:cxn modelId="{9A97331F-9F2B-4F6C-AA9A-1C213ED17C47}" type="presOf" srcId="{855FD6F0-B1EC-45A5-A20C-9D0015EBE6A6}" destId="{85F8F361-A534-4560-B3D1-6996F280E18F}" srcOrd="0" destOrd="0" presId="urn:microsoft.com/office/officeart/2005/8/layout/lProcess2#1"/>
    <dgm:cxn modelId="{9A24D50F-1679-4D8B-8454-C2740362D86A}" srcId="{2FD03482-2526-46AB-982C-5A41704CA71D}" destId="{6C15FAB0-234B-4D6D-901D-C5EC8FD3C4D7}" srcOrd="0" destOrd="0" parTransId="{040D2688-3B34-4B03-A4D2-80202D331B69}" sibTransId="{D1150D21-7D08-41DA-B1FF-9602A07A3E45}"/>
    <dgm:cxn modelId="{57A2EF8A-A76E-44AA-A6B4-3E13461C566D}" srcId="{2FD03482-2526-46AB-982C-5A41704CA71D}" destId="{753842E7-599C-4A47-879D-585E150183CD}" srcOrd="3" destOrd="0" parTransId="{8C60C2EA-E3C0-4625-8C5C-240B23C64B71}" sibTransId="{AD95114C-4E0F-4AA4-ACA9-9790CF66CAAB}"/>
    <dgm:cxn modelId="{D9827090-7AF7-4ACF-877D-4EF88E746FE5}" type="presOf" srcId="{2FD03482-2526-46AB-982C-5A41704CA71D}" destId="{A83865EF-E3EE-4FF7-B3A9-65F5B5FEF429}" srcOrd="0" destOrd="0" presId="urn:microsoft.com/office/officeart/2005/8/layout/lProcess2#1"/>
    <dgm:cxn modelId="{6D9E36E5-1BEC-4D6C-81DC-795030CCE041}" srcId="{470F0DB8-6934-4441-829E-AF5D04F51C40}" destId="{F5BE14A2-F9B7-460F-B41F-2FBF1CE7462A}" srcOrd="0" destOrd="0" parTransId="{A89F6450-A837-461C-A2FD-0FC0FF83340F}" sibTransId="{B3C381F1-27BF-4D2C-BEA1-794F54420299}"/>
    <dgm:cxn modelId="{0C936143-3430-4C34-B2F3-BAE431222F0D}" srcId="{470F0DB8-6934-4441-829E-AF5D04F51C40}" destId="{2E4BD952-E395-479D-AACD-1AEA797A22F1}" srcOrd="2" destOrd="0" parTransId="{1AF722C1-336E-41DC-BD0C-851B20609F11}" sibTransId="{B902E9BD-8986-4899-8F91-C457578A6368}"/>
    <dgm:cxn modelId="{D6A509F7-0F10-4E23-A7CB-5F2983B41ADE}" srcId="{6C15FAB0-234B-4D6D-901D-C5EC8FD3C4D7}" destId="{8C016CA7-419A-4048-8DEC-128445D39416}" srcOrd="1" destOrd="0" parTransId="{24111F1A-D39B-4528-9D37-2D7C4D62E015}" sibTransId="{A5E82E65-B3D2-4AAF-816F-D8B138FA572A}"/>
    <dgm:cxn modelId="{1C47ED18-D691-413D-9725-46099EBA51A6}" type="presOf" srcId="{470F0DB8-6934-4441-829E-AF5D04F51C40}" destId="{159A6C48-1F01-4C09-9555-E0EC5B0CB9C2}" srcOrd="0" destOrd="0" presId="urn:microsoft.com/office/officeart/2005/8/layout/lProcess2#1"/>
    <dgm:cxn modelId="{2DAEA07F-95E7-42BA-9712-170FB8181122}" type="presOf" srcId="{84F5514B-9172-4321-AD3D-D84BFC06F74B}" destId="{6713CCB9-5731-463E-90ED-F30E2146D898}" srcOrd="0" destOrd="0" presId="urn:microsoft.com/office/officeart/2005/8/layout/lProcess2#1"/>
    <dgm:cxn modelId="{CF83A5E6-F4F6-4C0B-B7A3-702D8F909780}" type="presOf" srcId="{8C016CA7-419A-4048-8DEC-128445D39416}" destId="{9EDB388A-C940-489C-B80F-E92394373CB0}" srcOrd="0" destOrd="0" presId="urn:microsoft.com/office/officeart/2005/8/layout/lProcess2#1"/>
    <dgm:cxn modelId="{DCCE18CF-B557-47FC-8D20-4773A6A2D3DE}" type="presOf" srcId="{753842E7-599C-4A47-879D-585E150183CD}" destId="{94D4763B-5C5F-4E47-9209-7C2D57A7D7CD}" srcOrd="1" destOrd="0" presId="urn:microsoft.com/office/officeart/2005/8/layout/lProcess2#1"/>
    <dgm:cxn modelId="{78BB3394-2150-47E4-B4E6-0BE4E5B29D64}" type="presOf" srcId="{25B48B78-1E9E-4209-8675-DD262CDBA5AA}" destId="{9F63D580-51D6-4D94-87E0-CDD27B5F37F1}" srcOrd="0" destOrd="0" presId="urn:microsoft.com/office/officeart/2005/8/layout/lProcess2#1"/>
    <dgm:cxn modelId="{85E4CC95-E8D6-4F8C-9C7C-BA8996474000}" srcId="{301BCA0B-55DA-46C0-BECE-2B35021C699C}" destId="{84F5514B-9172-4321-AD3D-D84BFC06F74B}" srcOrd="1" destOrd="0" parTransId="{CF9AA1A4-E565-4DFB-8956-E7E5C858BC35}" sibTransId="{1619FAD1-AEE7-4762-BF36-7D20F5B287DE}"/>
    <dgm:cxn modelId="{DA77FE8D-7B4F-4622-BAEE-18FC1E4AC0D7}" type="presOf" srcId="{F5BE14A2-F9B7-460F-B41F-2FBF1CE7462A}" destId="{82E4ADD8-A3D7-4D88-9E36-4A447BFEE81A}" srcOrd="0" destOrd="0" presId="urn:microsoft.com/office/officeart/2005/8/layout/lProcess2#1"/>
    <dgm:cxn modelId="{6ED9E9C8-F72C-4CE1-81F6-A6F7955569D6}" type="presOf" srcId="{6C15FAB0-234B-4D6D-901D-C5EC8FD3C4D7}" destId="{8F477745-EA36-48A4-A851-AE555CC4C963}" srcOrd="0" destOrd="0" presId="urn:microsoft.com/office/officeart/2005/8/layout/lProcess2#1"/>
    <dgm:cxn modelId="{D45879CF-5B6C-4EB1-92F4-0B2AC0370679}" type="presParOf" srcId="{A83865EF-E3EE-4FF7-B3A9-65F5B5FEF429}" destId="{AA1076E9-04CB-4DF9-9BC1-D0738AF74D2A}" srcOrd="0" destOrd="0" presId="urn:microsoft.com/office/officeart/2005/8/layout/lProcess2#1"/>
    <dgm:cxn modelId="{4781F441-1091-44BC-B153-80106F641954}" type="presParOf" srcId="{AA1076E9-04CB-4DF9-9BC1-D0738AF74D2A}" destId="{8F477745-EA36-48A4-A851-AE555CC4C963}" srcOrd="0" destOrd="0" presId="urn:microsoft.com/office/officeart/2005/8/layout/lProcess2#1"/>
    <dgm:cxn modelId="{E642AF5B-65E4-44C8-BD0B-C12C0F4B5615}" type="presParOf" srcId="{AA1076E9-04CB-4DF9-9BC1-D0738AF74D2A}" destId="{DD3EBF3A-6004-4347-91E4-F82D07799215}" srcOrd="1" destOrd="0" presId="urn:microsoft.com/office/officeart/2005/8/layout/lProcess2#1"/>
    <dgm:cxn modelId="{6F87D3D8-326A-4E3D-8D8C-3B8EA01418AF}" type="presParOf" srcId="{AA1076E9-04CB-4DF9-9BC1-D0738AF74D2A}" destId="{83EFEE6C-4F1D-4311-8C85-DB65C9B2F6FD}" srcOrd="2" destOrd="0" presId="urn:microsoft.com/office/officeart/2005/8/layout/lProcess2#1"/>
    <dgm:cxn modelId="{DAE1F7D8-C7C5-49FC-BE40-F1FD0B5655B3}" type="presParOf" srcId="{83EFEE6C-4F1D-4311-8C85-DB65C9B2F6FD}" destId="{68B57ADC-9A64-46B6-BBB1-C6FA05C92268}" srcOrd="0" destOrd="0" presId="urn:microsoft.com/office/officeart/2005/8/layout/lProcess2#1"/>
    <dgm:cxn modelId="{525AFE98-1D74-4A48-9194-380F64C32F03}" type="presParOf" srcId="{68B57ADC-9A64-46B6-BBB1-C6FA05C92268}" destId="{9F63D580-51D6-4D94-87E0-CDD27B5F37F1}" srcOrd="0" destOrd="0" presId="urn:microsoft.com/office/officeart/2005/8/layout/lProcess2#1"/>
    <dgm:cxn modelId="{10CF9E80-FF8E-4D46-822E-56BB6C8C83D1}" type="presParOf" srcId="{68B57ADC-9A64-46B6-BBB1-C6FA05C92268}" destId="{C48870DF-9E50-4571-8272-1ACC9F701728}" srcOrd="1" destOrd="0" presId="urn:microsoft.com/office/officeart/2005/8/layout/lProcess2#1"/>
    <dgm:cxn modelId="{A4B22827-9167-4B9E-BD35-A6C59771F296}" type="presParOf" srcId="{68B57ADC-9A64-46B6-BBB1-C6FA05C92268}" destId="{9EDB388A-C940-489C-B80F-E92394373CB0}" srcOrd="2" destOrd="0" presId="urn:microsoft.com/office/officeart/2005/8/layout/lProcess2#1"/>
    <dgm:cxn modelId="{3AC69329-AF08-411A-8BF9-08C20803CCAA}" type="presParOf" srcId="{A83865EF-E3EE-4FF7-B3A9-65F5B5FEF429}" destId="{F23F561D-C541-493F-929C-0C74B9D78CA5}" srcOrd="1" destOrd="0" presId="urn:microsoft.com/office/officeart/2005/8/layout/lProcess2#1"/>
    <dgm:cxn modelId="{7EE922FE-97B8-4DE1-9305-4365F7E381F2}" type="presParOf" srcId="{A83865EF-E3EE-4FF7-B3A9-65F5B5FEF429}" destId="{B6ABC144-9C99-4732-ACAF-7B264EB01F82}" srcOrd="2" destOrd="0" presId="urn:microsoft.com/office/officeart/2005/8/layout/lProcess2#1"/>
    <dgm:cxn modelId="{473C883B-3D56-4188-AD87-62EAD1355390}" type="presParOf" srcId="{B6ABC144-9C99-4732-ACAF-7B264EB01F82}" destId="{477437D1-4DBC-4420-9024-45CD724F5AB3}" srcOrd="0" destOrd="0" presId="urn:microsoft.com/office/officeart/2005/8/layout/lProcess2#1"/>
    <dgm:cxn modelId="{E88D420B-5225-4D8E-9E27-ADEB756E6DFA}" type="presParOf" srcId="{B6ABC144-9C99-4732-ACAF-7B264EB01F82}" destId="{E014D1DC-55F0-4B57-8937-6AE9E5B48D6E}" srcOrd="1" destOrd="0" presId="urn:microsoft.com/office/officeart/2005/8/layout/lProcess2#1"/>
    <dgm:cxn modelId="{1A88AFB7-69D9-475A-A302-1F483097748F}" type="presParOf" srcId="{B6ABC144-9C99-4732-ACAF-7B264EB01F82}" destId="{D65792A2-27EF-41C7-BCCE-2CED030A231B}" srcOrd="2" destOrd="0" presId="urn:microsoft.com/office/officeart/2005/8/layout/lProcess2#1"/>
    <dgm:cxn modelId="{EB03CC42-9A52-41F3-92E4-711FA627F430}" type="presParOf" srcId="{D65792A2-27EF-41C7-BCCE-2CED030A231B}" destId="{8B9DEB80-2F74-4C34-AC16-5A0DC5E1FB4C}" srcOrd="0" destOrd="0" presId="urn:microsoft.com/office/officeart/2005/8/layout/lProcess2#1"/>
    <dgm:cxn modelId="{05EA89AE-0300-43B3-92AB-B82B054C50CF}" type="presParOf" srcId="{8B9DEB80-2F74-4C34-AC16-5A0DC5E1FB4C}" destId="{40EC45E4-A024-4964-BCDA-B498D73EEFDF}" srcOrd="0" destOrd="0" presId="urn:microsoft.com/office/officeart/2005/8/layout/lProcess2#1"/>
    <dgm:cxn modelId="{BB62FED8-A4DE-4CB3-ADE8-4E2FDCBD89FC}" type="presParOf" srcId="{8B9DEB80-2F74-4C34-AC16-5A0DC5E1FB4C}" destId="{9210E50A-33AC-47FD-BEE8-EABA70802A11}" srcOrd="1" destOrd="0" presId="urn:microsoft.com/office/officeart/2005/8/layout/lProcess2#1"/>
    <dgm:cxn modelId="{D5DA0EF9-B492-4608-8FD2-2FA5B9CB69DA}" type="presParOf" srcId="{8B9DEB80-2F74-4C34-AC16-5A0DC5E1FB4C}" destId="{6713CCB9-5731-463E-90ED-F30E2146D898}" srcOrd="2" destOrd="0" presId="urn:microsoft.com/office/officeart/2005/8/layout/lProcess2#1"/>
    <dgm:cxn modelId="{50BA15D7-EBBF-4E23-8827-865573BE1229}" type="presParOf" srcId="{A83865EF-E3EE-4FF7-B3A9-65F5B5FEF429}" destId="{7E7A9918-BEE1-4756-ACEC-A376A3825A26}" srcOrd="3" destOrd="0" presId="urn:microsoft.com/office/officeart/2005/8/layout/lProcess2#1"/>
    <dgm:cxn modelId="{2CF90A1E-CFE0-471F-A181-5D5F38152ED7}" type="presParOf" srcId="{A83865EF-E3EE-4FF7-B3A9-65F5B5FEF429}" destId="{81DC954F-7A74-4FE6-880B-8F8A8D2585FC}" srcOrd="4" destOrd="0" presId="urn:microsoft.com/office/officeart/2005/8/layout/lProcess2#1"/>
    <dgm:cxn modelId="{F9BD9D16-9708-4256-8451-6F154D0F9E33}" type="presParOf" srcId="{81DC954F-7A74-4FE6-880B-8F8A8D2585FC}" destId="{159A6C48-1F01-4C09-9555-E0EC5B0CB9C2}" srcOrd="0" destOrd="0" presId="urn:microsoft.com/office/officeart/2005/8/layout/lProcess2#1"/>
    <dgm:cxn modelId="{88CF0444-7D97-46B7-8E81-3C24A747D9EE}" type="presParOf" srcId="{81DC954F-7A74-4FE6-880B-8F8A8D2585FC}" destId="{917B27B3-327C-4BA3-96EF-44EDF017ADEE}" srcOrd="1" destOrd="0" presId="urn:microsoft.com/office/officeart/2005/8/layout/lProcess2#1"/>
    <dgm:cxn modelId="{AB04537E-6204-46AE-83B9-D1FF24C9D584}" type="presParOf" srcId="{81DC954F-7A74-4FE6-880B-8F8A8D2585FC}" destId="{C18A1041-8D3F-41B4-8F9B-0FF43C556534}" srcOrd="2" destOrd="0" presId="urn:microsoft.com/office/officeart/2005/8/layout/lProcess2#1"/>
    <dgm:cxn modelId="{7700B3F5-B3ED-4A53-8154-1FB1EF069182}" type="presParOf" srcId="{C18A1041-8D3F-41B4-8F9B-0FF43C556534}" destId="{64E8146F-C2A8-40B7-9AD2-5A1A7A50CF38}" srcOrd="0" destOrd="0" presId="urn:microsoft.com/office/officeart/2005/8/layout/lProcess2#1"/>
    <dgm:cxn modelId="{F4CED14A-760D-4498-93FA-63ABB729A958}" type="presParOf" srcId="{64E8146F-C2A8-40B7-9AD2-5A1A7A50CF38}" destId="{82E4ADD8-A3D7-4D88-9E36-4A447BFEE81A}" srcOrd="0" destOrd="0" presId="urn:microsoft.com/office/officeart/2005/8/layout/lProcess2#1"/>
    <dgm:cxn modelId="{6965B73D-664E-465B-BD91-45405B19A81C}" type="presParOf" srcId="{64E8146F-C2A8-40B7-9AD2-5A1A7A50CF38}" destId="{AB98CD62-B8C6-45FA-9EDC-2D874F8AFCC7}" srcOrd="1" destOrd="0" presId="urn:microsoft.com/office/officeart/2005/8/layout/lProcess2#1"/>
    <dgm:cxn modelId="{0868BCF8-9597-4099-8C1E-E95F472A784A}" type="presParOf" srcId="{64E8146F-C2A8-40B7-9AD2-5A1A7A50CF38}" destId="{85F8F361-A534-4560-B3D1-6996F280E18F}" srcOrd="2" destOrd="0" presId="urn:microsoft.com/office/officeart/2005/8/layout/lProcess2#1"/>
    <dgm:cxn modelId="{C92E3253-6AFC-4016-AFE1-C8B2CE3EB6AD}" type="presParOf" srcId="{64E8146F-C2A8-40B7-9AD2-5A1A7A50CF38}" destId="{FE319155-A98D-423A-BE9A-8CBC52195B8E}" srcOrd="3" destOrd="0" presId="urn:microsoft.com/office/officeart/2005/8/layout/lProcess2#1"/>
    <dgm:cxn modelId="{10236FD2-28EF-4F92-9147-59F1504A117B}" type="presParOf" srcId="{64E8146F-C2A8-40B7-9AD2-5A1A7A50CF38}" destId="{8C9D829B-BCB5-4BB7-AB96-FB75DFC27064}" srcOrd="4" destOrd="0" presId="urn:microsoft.com/office/officeart/2005/8/layout/lProcess2#1"/>
    <dgm:cxn modelId="{9F188280-EDC6-4209-B569-82700E0E8259}" type="presParOf" srcId="{A83865EF-E3EE-4FF7-B3A9-65F5B5FEF429}" destId="{8553645B-393A-48A0-B289-F6A11D6F5F57}" srcOrd="5" destOrd="0" presId="urn:microsoft.com/office/officeart/2005/8/layout/lProcess2#1"/>
    <dgm:cxn modelId="{45DDE7E5-664A-48C4-AC9B-C2F0C4F876BE}" type="presParOf" srcId="{A83865EF-E3EE-4FF7-B3A9-65F5B5FEF429}" destId="{F31C9391-456E-4EB0-9DB6-A6E57A6255D8}" srcOrd="6" destOrd="0" presId="urn:microsoft.com/office/officeart/2005/8/layout/lProcess2#1"/>
    <dgm:cxn modelId="{08F1F0F4-3B08-46A7-91C0-5FAB6FA2B6C8}" type="presParOf" srcId="{F31C9391-456E-4EB0-9DB6-A6E57A6255D8}" destId="{0F7CD3B9-D99F-4BDF-A786-F5FF845E71AF}" srcOrd="0" destOrd="0" presId="urn:microsoft.com/office/officeart/2005/8/layout/lProcess2#1"/>
    <dgm:cxn modelId="{E0F0E345-D6FF-4FF5-BC03-DD8104E8D378}" type="presParOf" srcId="{F31C9391-456E-4EB0-9DB6-A6E57A6255D8}" destId="{94D4763B-5C5F-4E47-9209-7C2D57A7D7CD}" srcOrd="1" destOrd="0" presId="urn:microsoft.com/office/officeart/2005/8/layout/lProcess2#1"/>
    <dgm:cxn modelId="{1E26E2FF-6F61-478C-8E01-F4FC860A5C8C}" type="presParOf" srcId="{F31C9391-456E-4EB0-9DB6-A6E57A6255D8}" destId="{AFA3F489-72C5-454A-816A-25A5519F7D41}" srcOrd="2" destOrd="0" presId="urn:microsoft.com/office/officeart/2005/8/layout/lProcess2#1"/>
    <dgm:cxn modelId="{97487F60-4EA2-4251-9892-00F2AF9A57CF}" type="presParOf" srcId="{AFA3F489-72C5-454A-816A-25A5519F7D41}" destId="{EF81E856-3564-4439-8DF8-00611C29E3D1}" srcOrd="0" destOrd="0" presId="urn:microsoft.com/office/officeart/2005/8/layout/lProcess2#1"/>
    <dgm:cxn modelId="{54319A15-4F9C-4617-9F7F-7AD024546E97}" type="presParOf" srcId="{EF81E856-3564-4439-8DF8-00611C29E3D1}" destId="{0921A7F0-0207-4D3C-89B0-6EBF08B4D654}" srcOrd="0" destOrd="0" presId="urn:microsoft.com/office/officeart/2005/8/layout/lProcess2#1"/>
    <dgm:cxn modelId="{B4B59EEC-48F1-4C23-A3D5-37170ED9AE81}" type="presParOf" srcId="{EF81E856-3564-4439-8DF8-00611C29E3D1}" destId="{E297BBD4-83D3-4685-976F-001CD31BCFBD}" srcOrd="1" destOrd="0" presId="urn:microsoft.com/office/officeart/2005/8/layout/lProcess2#1"/>
    <dgm:cxn modelId="{FD2B017B-EA77-4F05-A00C-1CBBF0B64819}" type="presParOf" srcId="{EF81E856-3564-4439-8DF8-00611C29E3D1}" destId="{BF484AA3-5094-4115-9455-8C6CBFE561B1}" srcOrd="2" destOrd="0" presId="urn:microsoft.com/office/officeart/2005/8/layout/lProcess2#1"/>
    <dgm:cxn modelId="{9EC6E81F-D582-4320-9828-3E2820587454}" type="presParOf" srcId="{EF81E856-3564-4439-8DF8-00611C29E3D1}" destId="{477CFCFC-EDF8-4CB8-9BC2-8E69B6BE07D8}" srcOrd="3" destOrd="0" presId="urn:microsoft.com/office/officeart/2005/8/layout/lProcess2#1"/>
    <dgm:cxn modelId="{F860B9D1-BB36-4BD7-AAB3-8561ECBF3549}" type="presParOf" srcId="{EF81E856-3564-4439-8DF8-00611C29E3D1}" destId="{5F65C21B-D67D-4D88-902B-D9909B8084BC}" srcOrd="4" destOrd="0" presId="urn:microsoft.com/office/officeart/2005/8/layout/lProcess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A3D60-30C4-4399-BDAD-73771B8A112F}" type="doc">
      <dgm:prSet loTypeId="urn:microsoft.com/office/officeart/2005/8/layout/arrow2#1" loCatId="process" qsTypeId="urn:microsoft.com/office/officeart/2005/8/quickstyle/simple1" qsCatId="simple" csTypeId="urn:microsoft.com/office/officeart/2005/8/colors/accent0_2" csCatId="mainScheme" phldr="1"/>
      <dgm:spPr/>
    </dgm:pt>
    <dgm:pt modelId="{31544C40-743A-44EF-A3F7-27BE4E404BC8}">
      <dgm:prSet phldrT="[Text]"/>
      <dgm:spPr/>
      <dgm:t>
        <a:bodyPr numCol="1"/>
        <a:lstStyle/>
        <a:p>
          <a:r>
            <a:rPr lang="en-ZA" altLang="en-ZA" b="1" dirty="0" smtClean="0"/>
            <a:t>Co-op Bank </a:t>
          </a:r>
          <a:r>
            <a:rPr lang="en-ZA" altLang="en-ZA" dirty="0" smtClean="0"/>
            <a:t>(R1m capital and 200 members)</a:t>
          </a:r>
          <a:endParaRPr lang="en-ZA" altLang="en-ZA" dirty="0"/>
        </a:p>
      </dgm:t>
    </dgm:pt>
    <dgm:pt modelId="{970ABB55-558E-430C-ADD4-82ADCF2F73A2}" type="parTrans" cxnId="{E8777925-3457-418F-95C7-9753601709F7}">
      <dgm:prSet/>
      <dgm:spPr/>
      <dgm:t>
        <a:bodyPr numCol="1"/>
        <a:lstStyle/>
        <a:p>
          <a:endParaRPr lang="en-ZA" altLang="en-ZA"/>
        </a:p>
      </dgm:t>
    </dgm:pt>
    <dgm:pt modelId="{CA434A2A-AAF6-4A2B-878D-065643042F03}" type="sibTrans" cxnId="{E8777925-3457-418F-95C7-9753601709F7}">
      <dgm:prSet/>
      <dgm:spPr/>
      <dgm:t>
        <a:bodyPr numCol="1"/>
        <a:lstStyle/>
        <a:p>
          <a:endParaRPr lang="en-ZA" altLang="en-ZA"/>
        </a:p>
      </dgm:t>
    </dgm:pt>
    <dgm:pt modelId="{642875B7-F460-4CD3-924A-37547389E8EC}">
      <dgm:prSet phldrT="[Text]"/>
      <dgm:spPr/>
      <dgm:t>
        <a:bodyPr numCol="1"/>
        <a:lstStyle/>
        <a:p>
          <a:r>
            <a:rPr lang="en-ZA" altLang="en-ZA" b="1" dirty="0" smtClean="0"/>
            <a:t>Mutual Bank </a:t>
          </a:r>
          <a:r>
            <a:rPr lang="en-ZA" altLang="en-ZA" dirty="0" smtClean="0"/>
            <a:t>(R10m capital) </a:t>
          </a:r>
          <a:endParaRPr lang="en-ZA" altLang="en-ZA" dirty="0"/>
        </a:p>
      </dgm:t>
    </dgm:pt>
    <dgm:pt modelId="{8BDAFFD3-3DD7-4C13-BD02-3D70421673C7}" type="parTrans" cxnId="{A9F39D9F-6F8A-4C1C-9EA4-025BA7DF464F}">
      <dgm:prSet/>
      <dgm:spPr/>
      <dgm:t>
        <a:bodyPr numCol="1"/>
        <a:lstStyle/>
        <a:p>
          <a:endParaRPr lang="en-ZA" altLang="en-ZA"/>
        </a:p>
      </dgm:t>
    </dgm:pt>
    <dgm:pt modelId="{6618AEB5-78D3-4793-A3EA-D5E269345CF5}" type="sibTrans" cxnId="{A9F39D9F-6F8A-4C1C-9EA4-025BA7DF464F}">
      <dgm:prSet/>
      <dgm:spPr/>
      <dgm:t>
        <a:bodyPr numCol="1"/>
        <a:lstStyle/>
        <a:p>
          <a:endParaRPr lang="en-ZA" altLang="en-ZA"/>
        </a:p>
      </dgm:t>
    </dgm:pt>
    <dgm:pt modelId="{BF3D887D-2D24-4818-BA48-B376CEDA475D}">
      <dgm:prSet phldrT="[Text]"/>
      <dgm:spPr/>
      <dgm:t>
        <a:bodyPr numCol="1"/>
        <a:lstStyle/>
        <a:p>
          <a:r>
            <a:rPr lang="en-ZA" altLang="en-ZA" b="1" dirty="0" smtClean="0">
              <a:solidFill>
                <a:schemeClr val="tx1"/>
              </a:solidFill>
            </a:rPr>
            <a:t>Universal commercial bank. </a:t>
          </a:r>
          <a:r>
            <a:rPr lang="en-ZA" altLang="en-ZA" dirty="0" smtClean="0">
              <a:solidFill>
                <a:schemeClr val="tx1"/>
              </a:solidFill>
            </a:rPr>
            <a:t>(R250m capital) </a:t>
          </a:r>
          <a:endParaRPr lang="en-ZA" altLang="en-ZA" dirty="0">
            <a:solidFill>
              <a:schemeClr val="tx1"/>
            </a:solidFill>
          </a:endParaRPr>
        </a:p>
      </dgm:t>
    </dgm:pt>
    <dgm:pt modelId="{68E060E2-4EB7-4BE2-8565-4CAF5BE13F5C}" type="parTrans" cxnId="{0D75DC6A-E603-4D5D-9F56-C62FB2252272}">
      <dgm:prSet/>
      <dgm:spPr/>
      <dgm:t>
        <a:bodyPr numCol="1"/>
        <a:lstStyle/>
        <a:p>
          <a:endParaRPr lang="en-ZA" altLang="en-ZA"/>
        </a:p>
      </dgm:t>
    </dgm:pt>
    <dgm:pt modelId="{0FFD2492-F66E-4E6C-A46A-D6FCD3AACE83}" type="sibTrans" cxnId="{0D75DC6A-E603-4D5D-9F56-C62FB2252272}">
      <dgm:prSet/>
      <dgm:spPr/>
      <dgm:t>
        <a:bodyPr numCol="1"/>
        <a:lstStyle/>
        <a:p>
          <a:endParaRPr lang="en-ZA" altLang="en-ZA"/>
        </a:p>
      </dgm:t>
    </dgm:pt>
    <dgm:pt modelId="{27210DE6-28AC-4491-8174-FA2086C451CA}">
      <dgm:prSet phldrT="[Text]"/>
      <dgm:spPr/>
      <dgm:t>
        <a:bodyPr numCol="1"/>
        <a:lstStyle/>
        <a:p>
          <a:r>
            <a:rPr lang="en-ZA" altLang="en-ZA" b="1" i="1" dirty="0" smtClean="0"/>
            <a:t>Dedicated Bank</a:t>
          </a:r>
          <a:r>
            <a:rPr lang="en-ZA" altLang="en-ZA" i="1" dirty="0" smtClean="0"/>
            <a:t> (proposed, R50m capital)</a:t>
          </a:r>
          <a:endParaRPr lang="en-ZA" altLang="en-ZA" i="1" dirty="0"/>
        </a:p>
      </dgm:t>
    </dgm:pt>
    <dgm:pt modelId="{F7A99783-ACC9-4EE6-9FD5-0724EC2F4E0C}" type="parTrans" cxnId="{B6A29E1F-C470-43C8-BD8B-1CA4F86BC5A8}">
      <dgm:prSet/>
      <dgm:spPr/>
      <dgm:t>
        <a:bodyPr numCol="1"/>
        <a:lstStyle/>
        <a:p>
          <a:endParaRPr lang="en-ZA" altLang="en-ZA"/>
        </a:p>
      </dgm:t>
    </dgm:pt>
    <dgm:pt modelId="{7CC91B3A-DE5E-43F8-90A1-9763D8D724C9}" type="sibTrans" cxnId="{B6A29E1F-C470-43C8-BD8B-1CA4F86BC5A8}">
      <dgm:prSet/>
      <dgm:spPr/>
      <dgm:t>
        <a:bodyPr numCol="1"/>
        <a:lstStyle/>
        <a:p>
          <a:endParaRPr lang="en-ZA" altLang="en-ZA"/>
        </a:p>
      </dgm:t>
    </dgm:pt>
    <dgm:pt modelId="{5A3971BA-7AC4-4CE7-A0A7-325A80BAECF0}" type="pres">
      <dgm:prSet presAssocID="{F15A3D60-30C4-4399-BDAD-73771B8A112F}" presName="arrowDiagram" presStyleCnt="0">
        <dgm:presLayoutVars>
          <dgm:chMax val="5"/>
          <dgm:dir/>
          <dgm:resizeHandles val="exact"/>
        </dgm:presLayoutVars>
      </dgm:prSet>
      <dgm:spPr/>
    </dgm:pt>
    <dgm:pt modelId="{9C46E14F-8D9C-4E75-BEAB-DF973A2B9619}" type="pres">
      <dgm:prSet presAssocID="{F15A3D60-30C4-4399-BDAD-73771B8A112F}" presName="arrow" presStyleLbl="bgShp" presStyleIdx="0" presStyleCnt="1" custLinFactNeighborX="1360"/>
      <dgm:spPr>
        <a:solidFill>
          <a:srgbClr val="B01F10"/>
        </a:solidFill>
      </dgm:spPr>
    </dgm:pt>
    <dgm:pt modelId="{6247B96C-1C38-47C5-A7F9-96B4C8A93A91}" type="pres">
      <dgm:prSet presAssocID="{F15A3D60-30C4-4399-BDAD-73771B8A112F}" presName="arrowDiagram4" presStyleCnt="0"/>
      <dgm:spPr/>
    </dgm:pt>
    <dgm:pt modelId="{A83458A5-D369-48B5-8F5A-3283C482110C}" type="pres">
      <dgm:prSet presAssocID="{31544C40-743A-44EF-A3F7-27BE4E404BC8}" presName="bullet4a" presStyleLbl="node1" presStyleIdx="0" presStyleCnt="4"/>
      <dgm:spPr/>
    </dgm:pt>
    <dgm:pt modelId="{1394C498-D541-44A1-815E-4447E9F8B4A8}" type="pres">
      <dgm:prSet presAssocID="{31544C40-743A-44EF-A3F7-27BE4E404BC8}" presName="textBox4a" presStyleLbl="revTx" presStyleIdx="0" presStyleCnt="4">
        <dgm:presLayoutVars>
          <dgm:bulletEnabled val="1"/>
        </dgm:presLayoutVars>
      </dgm:prSet>
      <dgm:spPr/>
      <dgm:t>
        <a:bodyPr numCol="1"/>
        <a:lstStyle/>
        <a:p>
          <a:endParaRPr lang="en-US"/>
        </a:p>
      </dgm:t>
    </dgm:pt>
    <dgm:pt modelId="{8DE68B2F-B024-41A8-8AA6-0A21C1AF1CB1}" type="pres">
      <dgm:prSet presAssocID="{642875B7-F460-4CD3-924A-37547389E8EC}" presName="bullet4b" presStyleLbl="node1" presStyleIdx="1" presStyleCnt="4"/>
      <dgm:spPr/>
    </dgm:pt>
    <dgm:pt modelId="{440165D6-315E-4AD5-B6FE-8556A7435502}" type="pres">
      <dgm:prSet presAssocID="{642875B7-F460-4CD3-924A-37547389E8EC}" presName="textBox4b" presStyleLbl="revTx" presStyleIdx="1" presStyleCnt="4">
        <dgm:presLayoutVars>
          <dgm:bulletEnabled val="1"/>
        </dgm:presLayoutVars>
      </dgm:prSet>
      <dgm:spPr/>
      <dgm:t>
        <a:bodyPr numCol="1"/>
        <a:lstStyle/>
        <a:p>
          <a:endParaRPr lang="en-US"/>
        </a:p>
      </dgm:t>
    </dgm:pt>
    <dgm:pt modelId="{C349B2AC-A079-439B-A847-368448E946EE}" type="pres">
      <dgm:prSet presAssocID="{27210DE6-28AC-4491-8174-FA2086C451CA}" presName="bullet4c" presStyleLbl="node1" presStyleIdx="2" presStyleCnt="4"/>
      <dgm:spPr/>
    </dgm:pt>
    <dgm:pt modelId="{9269846B-D99D-4A0F-8DBB-980B93EE3635}" type="pres">
      <dgm:prSet presAssocID="{27210DE6-28AC-4491-8174-FA2086C451CA}" presName="textBox4c" presStyleLbl="revTx" presStyleIdx="2" presStyleCnt="4">
        <dgm:presLayoutVars>
          <dgm:bulletEnabled val="1"/>
        </dgm:presLayoutVars>
      </dgm:prSet>
      <dgm:spPr/>
      <dgm:t>
        <a:bodyPr numCol="1"/>
        <a:lstStyle/>
        <a:p>
          <a:endParaRPr lang="en-US"/>
        </a:p>
      </dgm:t>
    </dgm:pt>
    <dgm:pt modelId="{A26E5CAB-06B1-40E8-A130-5CB1E879E027}" type="pres">
      <dgm:prSet presAssocID="{BF3D887D-2D24-4818-BA48-B376CEDA475D}" presName="bullet4d" presStyleLbl="node1" presStyleIdx="3" presStyleCnt="4"/>
      <dgm:spPr/>
    </dgm:pt>
    <dgm:pt modelId="{3F9A7871-A0C9-423C-B764-882C2AD176B2}" type="pres">
      <dgm:prSet presAssocID="{BF3D887D-2D24-4818-BA48-B376CEDA475D}" presName="textBox4d" presStyleLbl="revTx" presStyleIdx="3" presStyleCnt="4">
        <dgm:presLayoutVars>
          <dgm:bulletEnabled val="1"/>
        </dgm:presLayoutVars>
      </dgm:prSet>
      <dgm:spPr/>
      <dgm:t>
        <a:bodyPr numCol="1"/>
        <a:lstStyle/>
        <a:p>
          <a:endParaRPr lang="en-ZA" altLang="en-ZA"/>
        </a:p>
      </dgm:t>
    </dgm:pt>
  </dgm:ptLst>
  <dgm:cxnLst>
    <dgm:cxn modelId="{B6A29E1F-C470-43C8-BD8B-1CA4F86BC5A8}" srcId="{F15A3D60-30C4-4399-BDAD-73771B8A112F}" destId="{27210DE6-28AC-4491-8174-FA2086C451CA}" srcOrd="2" destOrd="0" parTransId="{F7A99783-ACC9-4EE6-9FD5-0724EC2F4E0C}" sibTransId="{7CC91B3A-DE5E-43F8-90A1-9763D8D724C9}"/>
    <dgm:cxn modelId="{E8777925-3457-418F-95C7-9753601709F7}" srcId="{F15A3D60-30C4-4399-BDAD-73771B8A112F}" destId="{31544C40-743A-44EF-A3F7-27BE4E404BC8}" srcOrd="0" destOrd="0" parTransId="{970ABB55-558E-430C-ADD4-82ADCF2F73A2}" sibTransId="{CA434A2A-AAF6-4A2B-878D-065643042F03}"/>
    <dgm:cxn modelId="{1939B966-7E6B-4566-9336-D9EF2D457C16}" type="presOf" srcId="{642875B7-F460-4CD3-924A-37547389E8EC}" destId="{440165D6-315E-4AD5-B6FE-8556A7435502}" srcOrd="0" destOrd="0" presId="urn:microsoft.com/office/officeart/2005/8/layout/arrow2#1"/>
    <dgm:cxn modelId="{2F8239F4-F6B3-4F2A-9FC8-8786D44C3DA2}" type="presOf" srcId="{F15A3D60-30C4-4399-BDAD-73771B8A112F}" destId="{5A3971BA-7AC4-4CE7-A0A7-325A80BAECF0}" srcOrd="0" destOrd="0" presId="urn:microsoft.com/office/officeart/2005/8/layout/arrow2#1"/>
    <dgm:cxn modelId="{785668F1-CA99-46A8-9AF3-85C97C66F60D}" type="presOf" srcId="{27210DE6-28AC-4491-8174-FA2086C451CA}" destId="{9269846B-D99D-4A0F-8DBB-980B93EE3635}" srcOrd="0" destOrd="0" presId="urn:microsoft.com/office/officeart/2005/8/layout/arrow2#1"/>
    <dgm:cxn modelId="{E7376266-2E85-442C-A088-547C14CB25BE}" type="presOf" srcId="{BF3D887D-2D24-4818-BA48-B376CEDA475D}" destId="{3F9A7871-A0C9-423C-B764-882C2AD176B2}" srcOrd="0" destOrd="0" presId="urn:microsoft.com/office/officeart/2005/8/layout/arrow2#1"/>
    <dgm:cxn modelId="{A9F39D9F-6F8A-4C1C-9EA4-025BA7DF464F}" srcId="{F15A3D60-30C4-4399-BDAD-73771B8A112F}" destId="{642875B7-F460-4CD3-924A-37547389E8EC}" srcOrd="1" destOrd="0" parTransId="{8BDAFFD3-3DD7-4C13-BD02-3D70421673C7}" sibTransId="{6618AEB5-78D3-4793-A3EA-D5E269345CF5}"/>
    <dgm:cxn modelId="{0D75DC6A-E603-4D5D-9F56-C62FB2252272}" srcId="{F15A3D60-30C4-4399-BDAD-73771B8A112F}" destId="{BF3D887D-2D24-4818-BA48-B376CEDA475D}" srcOrd="3" destOrd="0" parTransId="{68E060E2-4EB7-4BE2-8565-4CAF5BE13F5C}" sibTransId="{0FFD2492-F66E-4E6C-A46A-D6FCD3AACE83}"/>
    <dgm:cxn modelId="{B56E94A8-DAAA-4EF7-AC79-5FD2B370D9CE}" type="presOf" srcId="{31544C40-743A-44EF-A3F7-27BE4E404BC8}" destId="{1394C498-D541-44A1-815E-4447E9F8B4A8}" srcOrd="0" destOrd="0" presId="urn:microsoft.com/office/officeart/2005/8/layout/arrow2#1"/>
    <dgm:cxn modelId="{6EE2AB15-0EDA-4A33-9C41-685872007214}" type="presParOf" srcId="{5A3971BA-7AC4-4CE7-A0A7-325A80BAECF0}" destId="{9C46E14F-8D9C-4E75-BEAB-DF973A2B9619}" srcOrd="0" destOrd="0" presId="urn:microsoft.com/office/officeart/2005/8/layout/arrow2#1"/>
    <dgm:cxn modelId="{366902B1-8BBE-40DC-AE57-D3F1EB6CBB26}" type="presParOf" srcId="{5A3971BA-7AC4-4CE7-A0A7-325A80BAECF0}" destId="{6247B96C-1C38-47C5-A7F9-96B4C8A93A91}" srcOrd="1" destOrd="0" presId="urn:microsoft.com/office/officeart/2005/8/layout/arrow2#1"/>
    <dgm:cxn modelId="{24B8CE35-1778-42EA-A42C-E83ECFB96C76}" type="presParOf" srcId="{6247B96C-1C38-47C5-A7F9-96B4C8A93A91}" destId="{A83458A5-D369-48B5-8F5A-3283C482110C}" srcOrd="0" destOrd="0" presId="urn:microsoft.com/office/officeart/2005/8/layout/arrow2#1"/>
    <dgm:cxn modelId="{92E3F07B-1AF1-407C-B30B-F296D2F2D809}" type="presParOf" srcId="{6247B96C-1C38-47C5-A7F9-96B4C8A93A91}" destId="{1394C498-D541-44A1-815E-4447E9F8B4A8}" srcOrd="1" destOrd="0" presId="urn:microsoft.com/office/officeart/2005/8/layout/arrow2#1"/>
    <dgm:cxn modelId="{B9C4136D-BD0F-4B44-936E-AD24E2C24899}" type="presParOf" srcId="{6247B96C-1C38-47C5-A7F9-96B4C8A93A91}" destId="{8DE68B2F-B024-41A8-8AA6-0A21C1AF1CB1}" srcOrd="2" destOrd="0" presId="urn:microsoft.com/office/officeart/2005/8/layout/arrow2#1"/>
    <dgm:cxn modelId="{EBA634D8-BB3C-4340-9CD4-61097DF174BC}" type="presParOf" srcId="{6247B96C-1C38-47C5-A7F9-96B4C8A93A91}" destId="{440165D6-315E-4AD5-B6FE-8556A7435502}" srcOrd="3" destOrd="0" presId="urn:microsoft.com/office/officeart/2005/8/layout/arrow2#1"/>
    <dgm:cxn modelId="{AD258447-7D53-41D7-97A8-CF7A736B0E0D}" type="presParOf" srcId="{6247B96C-1C38-47C5-A7F9-96B4C8A93A91}" destId="{C349B2AC-A079-439B-A847-368448E946EE}" srcOrd="4" destOrd="0" presId="urn:microsoft.com/office/officeart/2005/8/layout/arrow2#1"/>
    <dgm:cxn modelId="{276EB2AB-D9AD-4532-B3EF-7C408439475D}" type="presParOf" srcId="{6247B96C-1C38-47C5-A7F9-96B4C8A93A91}" destId="{9269846B-D99D-4A0F-8DBB-980B93EE3635}" srcOrd="5" destOrd="0" presId="urn:microsoft.com/office/officeart/2005/8/layout/arrow2#1"/>
    <dgm:cxn modelId="{D219B191-6DEB-47C6-AF10-D9F844578384}" type="presParOf" srcId="{6247B96C-1C38-47C5-A7F9-96B4C8A93A91}" destId="{A26E5CAB-06B1-40E8-A130-5CB1E879E027}" srcOrd="6" destOrd="0" presId="urn:microsoft.com/office/officeart/2005/8/layout/arrow2#1"/>
    <dgm:cxn modelId="{62BA2A4A-7060-4649-AD02-1402EB2F702C}" type="presParOf" srcId="{6247B96C-1C38-47C5-A7F9-96B4C8A93A91}" destId="{3F9A7871-A0C9-423C-B764-882C2AD176B2}" srcOrd="7" destOrd="0" presId="urn:microsoft.com/office/officeart/2005/8/layout/arrow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77745-EA36-48A4-A851-AE555CC4C963}">
      <dsp:nvSpPr>
        <dsp:cNvPr id="0" name=""/>
        <dsp:cNvSpPr/>
      </dsp:nvSpPr>
      <dsp:spPr>
        <a:xfrm>
          <a:off x="1915" y="0"/>
          <a:ext cx="1879282" cy="3721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altLang="en-ZA" sz="2300" kern="1200" dirty="0" smtClean="0"/>
            <a:t>Financial Stability</a:t>
          </a:r>
          <a:endParaRPr lang="en-ZA" altLang="en-ZA" sz="2300" kern="1200" dirty="0"/>
        </a:p>
      </dsp:txBody>
      <dsp:txXfrm>
        <a:off x="1915" y="0"/>
        <a:ext cx="1879282" cy="1116355"/>
      </dsp:txXfrm>
    </dsp:sp>
    <dsp:sp modelId="{9F63D580-51D6-4D94-87E0-CDD27B5F37F1}">
      <dsp:nvSpPr>
        <dsp:cNvPr id="0" name=""/>
        <dsp:cNvSpPr/>
      </dsp:nvSpPr>
      <dsp:spPr>
        <a:xfrm>
          <a:off x="189843" y="1117445"/>
          <a:ext cx="1503426" cy="11219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SARB to lead</a:t>
          </a:r>
          <a:endParaRPr lang="en-ZA" altLang="en-ZA" sz="1000" kern="1200" dirty="0"/>
        </a:p>
      </dsp:txBody>
      <dsp:txXfrm>
        <a:off x="222705" y="1150307"/>
        <a:ext cx="1437702" cy="1056264"/>
      </dsp:txXfrm>
    </dsp:sp>
    <dsp:sp modelId="{9EDB388A-C940-489C-B80F-E92394373CB0}">
      <dsp:nvSpPr>
        <dsp:cNvPr id="0" name=""/>
        <dsp:cNvSpPr/>
      </dsp:nvSpPr>
      <dsp:spPr>
        <a:xfrm>
          <a:off x="189843" y="2412047"/>
          <a:ext cx="1503426" cy="1121988"/>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FSOC</a:t>
          </a:r>
          <a:endParaRPr lang="en-ZA" altLang="en-ZA" sz="1000" kern="1200" dirty="0"/>
        </a:p>
      </dsp:txBody>
      <dsp:txXfrm>
        <a:off x="222705" y="2444909"/>
        <a:ext cx="1437702" cy="1056264"/>
      </dsp:txXfrm>
    </dsp:sp>
    <dsp:sp modelId="{477437D1-4DBC-4420-9024-45CD724F5AB3}">
      <dsp:nvSpPr>
        <dsp:cNvPr id="0" name=""/>
        <dsp:cNvSpPr/>
      </dsp:nvSpPr>
      <dsp:spPr>
        <a:xfrm>
          <a:off x="2022144" y="0"/>
          <a:ext cx="1879282" cy="3721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altLang="en-ZA" sz="2300" kern="1200" dirty="0" smtClean="0"/>
            <a:t>Consumer Protection</a:t>
          </a:r>
          <a:endParaRPr lang="en-ZA" altLang="en-ZA" sz="2300" kern="1200" dirty="0"/>
        </a:p>
      </dsp:txBody>
      <dsp:txXfrm>
        <a:off x="2022144" y="0"/>
        <a:ext cx="1879282" cy="1116355"/>
      </dsp:txXfrm>
    </dsp:sp>
    <dsp:sp modelId="{40EC45E4-A024-4964-BCDA-B498D73EEFDF}">
      <dsp:nvSpPr>
        <dsp:cNvPr id="0" name=""/>
        <dsp:cNvSpPr/>
      </dsp:nvSpPr>
      <dsp:spPr>
        <a:xfrm>
          <a:off x="2210072" y="1117445"/>
          <a:ext cx="1503426" cy="1121988"/>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FSB and NCR to lead </a:t>
          </a:r>
          <a:endParaRPr lang="en-ZA" altLang="en-ZA" sz="1000" kern="1200" dirty="0"/>
        </a:p>
      </dsp:txBody>
      <dsp:txXfrm>
        <a:off x="2242934" y="1150307"/>
        <a:ext cx="1437702" cy="1056264"/>
      </dsp:txXfrm>
    </dsp:sp>
    <dsp:sp modelId="{6713CCB9-5731-463E-90ED-F30E2146D898}">
      <dsp:nvSpPr>
        <dsp:cNvPr id="0" name=""/>
        <dsp:cNvSpPr/>
      </dsp:nvSpPr>
      <dsp:spPr>
        <a:xfrm>
          <a:off x="2210072" y="2412047"/>
          <a:ext cx="1503426" cy="1121988"/>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New market conduct regulator, </a:t>
          </a:r>
        </a:p>
        <a:p>
          <a:pPr lvl="0" algn="ctr" defTabSz="444500">
            <a:lnSpc>
              <a:spcPct val="90000"/>
            </a:lnSpc>
            <a:spcBef>
              <a:spcPct val="0"/>
            </a:spcBef>
            <a:spcAft>
              <a:spcPct val="35000"/>
            </a:spcAft>
          </a:pPr>
          <a:r>
            <a:rPr lang="en-ZA" altLang="en-ZA" sz="1000" kern="1200" dirty="0" smtClean="0"/>
            <a:t>Conduct of Financial Institutions Act</a:t>
          </a:r>
          <a:endParaRPr lang="en-ZA" altLang="en-ZA" sz="1000" kern="1200" dirty="0"/>
        </a:p>
      </dsp:txBody>
      <dsp:txXfrm>
        <a:off x="2242934" y="2444909"/>
        <a:ext cx="1437702" cy="1056264"/>
      </dsp:txXfrm>
    </dsp:sp>
    <dsp:sp modelId="{159A6C48-1F01-4C09-9555-E0EC5B0CB9C2}">
      <dsp:nvSpPr>
        <dsp:cNvPr id="0" name=""/>
        <dsp:cNvSpPr/>
      </dsp:nvSpPr>
      <dsp:spPr>
        <a:xfrm>
          <a:off x="4042373" y="0"/>
          <a:ext cx="1879282" cy="3721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altLang="en-ZA" sz="2300" kern="1200" dirty="0" smtClean="0"/>
            <a:t>Access to financial services</a:t>
          </a:r>
          <a:endParaRPr lang="en-ZA" altLang="en-ZA" sz="2300" kern="1200" dirty="0"/>
        </a:p>
      </dsp:txBody>
      <dsp:txXfrm>
        <a:off x="4042373" y="0"/>
        <a:ext cx="1879282" cy="1116355"/>
      </dsp:txXfrm>
    </dsp:sp>
    <dsp:sp modelId="{82E4ADD8-A3D7-4D88-9E36-4A447BFEE81A}">
      <dsp:nvSpPr>
        <dsp:cNvPr id="0" name=""/>
        <dsp:cNvSpPr/>
      </dsp:nvSpPr>
      <dsp:spPr>
        <a:xfrm>
          <a:off x="4230301" y="1116673"/>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Treasury to lead</a:t>
          </a:r>
          <a:endParaRPr lang="en-ZA" altLang="en-ZA" sz="1000" kern="1200" dirty="0"/>
        </a:p>
      </dsp:txBody>
      <dsp:txXfrm>
        <a:off x="4251713" y="1138085"/>
        <a:ext cx="1460602" cy="688239"/>
      </dsp:txXfrm>
    </dsp:sp>
    <dsp:sp modelId="{85F8F361-A534-4560-B3D1-6996F280E18F}">
      <dsp:nvSpPr>
        <dsp:cNvPr id="0" name=""/>
        <dsp:cNvSpPr/>
      </dsp:nvSpPr>
      <dsp:spPr>
        <a:xfrm>
          <a:off x="4230301" y="1960208"/>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b="1" kern="1200" dirty="0" smtClean="0">
              <a:solidFill>
                <a:srgbClr val="FFFF00"/>
              </a:solidFill>
            </a:rPr>
            <a:t>Support to Co-ops and dedicated banks, including Postbank; </a:t>
          </a:r>
          <a:r>
            <a:rPr lang="en-ZA" altLang="en-ZA" sz="1000" b="1" kern="1200" dirty="0" err="1" smtClean="0">
              <a:solidFill>
                <a:srgbClr val="FFFF00"/>
              </a:solidFill>
            </a:rPr>
            <a:t>microinsurance</a:t>
          </a:r>
          <a:endParaRPr lang="en-ZA" altLang="en-ZA" sz="1000" b="1" kern="1200" dirty="0">
            <a:solidFill>
              <a:srgbClr val="FFFF00"/>
            </a:solidFill>
          </a:endParaRPr>
        </a:p>
      </dsp:txBody>
      <dsp:txXfrm>
        <a:off x="4251713" y="1981620"/>
        <a:ext cx="1460602" cy="688239"/>
      </dsp:txXfrm>
    </dsp:sp>
    <dsp:sp modelId="{8C9D829B-BCB5-4BB7-AB96-FB75DFC27064}">
      <dsp:nvSpPr>
        <dsp:cNvPr id="0" name=""/>
        <dsp:cNvSpPr/>
      </dsp:nvSpPr>
      <dsp:spPr>
        <a:xfrm>
          <a:off x="4230301" y="2803743"/>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From access to usage</a:t>
          </a:r>
          <a:endParaRPr lang="en-ZA" altLang="en-ZA" sz="1000" kern="1200" dirty="0"/>
        </a:p>
      </dsp:txBody>
      <dsp:txXfrm>
        <a:off x="4251713" y="2825155"/>
        <a:ext cx="1460602" cy="688239"/>
      </dsp:txXfrm>
    </dsp:sp>
    <dsp:sp modelId="{0F7CD3B9-D99F-4BDF-A786-F5FF845E71AF}">
      <dsp:nvSpPr>
        <dsp:cNvPr id="0" name=""/>
        <dsp:cNvSpPr/>
      </dsp:nvSpPr>
      <dsp:spPr>
        <a:xfrm>
          <a:off x="6062602" y="0"/>
          <a:ext cx="1879282" cy="37211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altLang="en-ZA" sz="2300" kern="1200" dirty="0" smtClean="0"/>
            <a:t>Combating financial crime</a:t>
          </a:r>
          <a:endParaRPr lang="en-ZA" altLang="en-ZA" sz="2300" kern="1200" dirty="0"/>
        </a:p>
      </dsp:txBody>
      <dsp:txXfrm>
        <a:off x="6062602" y="0"/>
        <a:ext cx="1879282" cy="1116355"/>
      </dsp:txXfrm>
    </dsp:sp>
    <dsp:sp modelId="{0921A7F0-0207-4D3C-89B0-6EBF08B4D654}">
      <dsp:nvSpPr>
        <dsp:cNvPr id="0" name=""/>
        <dsp:cNvSpPr/>
      </dsp:nvSpPr>
      <dsp:spPr>
        <a:xfrm>
          <a:off x="6250530" y="1116673"/>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Enforcement agencies to lead</a:t>
          </a:r>
          <a:endParaRPr lang="en-ZA" altLang="en-ZA" sz="1000" kern="1200" dirty="0"/>
        </a:p>
      </dsp:txBody>
      <dsp:txXfrm>
        <a:off x="6271942" y="1138085"/>
        <a:ext cx="1460602" cy="688239"/>
      </dsp:txXfrm>
    </dsp:sp>
    <dsp:sp modelId="{BF484AA3-5094-4115-9455-8C6CBFE561B1}">
      <dsp:nvSpPr>
        <dsp:cNvPr id="0" name=""/>
        <dsp:cNvSpPr/>
      </dsp:nvSpPr>
      <dsp:spPr>
        <a:xfrm>
          <a:off x="6250530" y="1960208"/>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Investigating and prosecuting abuses</a:t>
          </a:r>
          <a:endParaRPr lang="en-ZA" altLang="en-ZA" sz="1000" kern="1200" dirty="0"/>
        </a:p>
      </dsp:txBody>
      <dsp:txXfrm>
        <a:off x="6271942" y="1981620"/>
        <a:ext cx="1460602" cy="688239"/>
      </dsp:txXfrm>
    </dsp:sp>
    <dsp:sp modelId="{5F65C21B-D67D-4D88-902B-D9909B8084BC}">
      <dsp:nvSpPr>
        <dsp:cNvPr id="0" name=""/>
        <dsp:cNvSpPr/>
      </dsp:nvSpPr>
      <dsp:spPr>
        <a:xfrm>
          <a:off x="6250530" y="2803743"/>
          <a:ext cx="1503426" cy="731063"/>
        </a:xfrm>
        <a:prstGeom prst="roundRect">
          <a:avLst>
            <a:gd name="adj" fmla="val 10000"/>
          </a:avLst>
        </a:prstGeom>
        <a:solidFill>
          <a:srgbClr val="B90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altLang="en-ZA" sz="1000" kern="1200" dirty="0" smtClean="0"/>
            <a:t>Continued work with international peers</a:t>
          </a:r>
          <a:endParaRPr lang="en-ZA" altLang="en-ZA" sz="1000" kern="1200" dirty="0"/>
        </a:p>
      </dsp:txBody>
      <dsp:txXfrm>
        <a:off x="6271942" y="2825155"/>
        <a:ext cx="1460602" cy="688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6E14F-8D9C-4E75-BEAB-DF973A2B9619}">
      <dsp:nvSpPr>
        <dsp:cNvPr id="0" name=""/>
        <dsp:cNvSpPr/>
      </dsp:nvSpPr>
      <dsp:spPr>
        <a:xfrm>
          <a:off x="0" y="2032"/>
          <a:ext cx="5601816" cy="3501135"/>
        </a:xfrm>
        <a:prstGeom prst="swooshArrow">
          <a:avLst>
            <a:gd name="adj1" fmla="val 25000"/>
            <a:gd name="adj2" fmla="val 25000"/>
          </a:avLst>
        </a:prstGeom>
        <a:solidFill>
          <a:srgbClr val="B01F10"/>
        </a:solidFill>
        <a:ln>
          <a:noFill/>
        </a:ln>
        <a:effectLst/>
      </dsp:spPr>
      <dsp:style>
        <a:lnRef idx="0">
          <a:scrgbClr r="0" g="0" b="0"/>
        </a:lnRef>
        <a:fillRef idx="1">
          <a:scrgbClr r="0" g="0" b="0"/>
        </a:fillRef>
        <a:effectRef idx="0">
          <a:scrgbClr r="0" g="0" b="0"/>
        </a:effectRef>
        <a:fontRef idx="minor"/>
      </dsp:style>
    </dsp:sp>
    <dsp:sp modelId="{A83458A5-D369-48B5-8F5A-3283C482110C}">
      <dsp:nvSpPr>
        <dsp:cNvPr id="0" name=""/>
        <dsp:cNvSpPr/>
      </dsp:nvSpPr>
      <dsp:spPr>
        <a:xfrm>
          <a:off x="551778" y="2605476"/>
          <a:ext cx="128841" cy="12884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4C498-D541-44A1-815E-4447E9F8B4A8}">
      <dsp:nvSpPr>
        <dsp:cNvPr id="0" name=""/>
        <dsp:cNvSpPr/>
      </dsp:nvSpPr>
      <dsp:spPr>
        <a:xfrm>
          <a:off x="616199" y="2669897"/>
          <a:ext cx="957910" cy="833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1" tIns="0" rIns="0" bIns="0" numCol="1" spcCol="1270" anchor="t" anchorCtr="0">
          <a:noAutofit/>
        </a:bodyPr>
        <a:lstStyle/>
        <a:p>
          <a:pPr lvl="0" algn="l" defTabSz="533400">
            <a:lnSpc>
              <a:spcPct val="90000"/>
            </a:lnSpc>
            <a:spcBef>
              <a:spcPct val="0"/>
            </a:spcBef>
            <a:spcAft>
              <a:spcPct val="35000"/>
            </a:spcAft>
          </a:pPr>
          <a:r>
            <a:rPr lang="en-ZA" altLang="en-ZA" sz="1200" b="1" kern="1200" dirty="0" smtClean="0"/>
            <a:t>Co-op Bank </a:t>
          </a:r>
          <a:r>
            <a:rPr lang="en-ZA" altLang="en-ZA" sz="1200" kern="1200" dirty="0" smtClean="0"/>
            <a:t>(R1m capital and 200 members)</a:t>
          </a:r>
          <a:endParaRPr lang="en-ZA" altLang="en-ZA" sz="1200" kern="1200" dirty="0"/>
        </a:p>
      </dsp:txBody>
      <dsp:txXfrm>
        <a:off x="616199" y="2669897"/>
        <a:ext cx="957910" cy="833270"/>
      </dsp:txXfrm>
    </dsp:sp>
    <dsp:sp modelId="{8DE68B2F-B024-41A8-8AA6-0A21C1AF1CB1}">
      <dsp:nvSpPr>
        <dsp:cNvPr id="0" name=""/>
        <dsp:cNvSpPr/>
      </dsp:nvSpPr>
      <dsp:spPr>
        <a:xfrm>
          <a:off x="1462073" y="1791112"/>
          <a:ext cx="224072" cy="22407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165D6-315E-4AD5-B6FE-8556A7435502}">
      <dsp:nvSpPr>
        <dsp:cNvPr id="0" name=""/>
        <dsp:cNvSpPr/>
      </dsp:nvSpPr>
      <dsp:spPr>
        <a:xfrm>
          <a:off x="1574110" y="1903148"/>
          <a:ext cx="1176381" cy="1600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31" tIns="0" rIns="0" bIns="0" numCol="1" spcCol="1270" anchor="t" anchorCtr="0">
          <a:noAutofit/>
        </a:bodyPr>
        <a:lstStyle/>
        <a:p>
          <a:pPr lvl="0" algn="l" defTabSz="533400">
            <a:lnSpc>
              <a:spcPct val="90000"/>
            </a:lnSpc>
            <a:spcBef>
              <a:spcPct val="0"/>
            </a:spcBef>
            <a:spcAft>
              <a:spcPct val="35000"/>
            </a:spcAft>
          </a:pPr>
          <a:r>
            <a:rPr lang="en-ZA" altLang="en-ZA" sz="1200" b="1" kern="1200" dirty="0" smtClean="0"/>
            <a:t>Mutual Bank </a:t>
          </a:r>
          <a:r>
            <a:rPr lang="en-ZA" altLang="en-ZA" sz="1200" kern="1200" dirty="0" smtClean="0"/>
            <a:t>(R10m capital) </a:t>
          </a:r>
          <a:endParaRPr lang="en-ZA" altLang="en-ZA" sz="1200" kern="1200" dirty="0"/>
        </a:p>
      </dsp:txBody>
      <dsp:txXfrm>
        <a:off x="1574110" y="1903148"/>
        <a:ext cx="1176381" cy="1600018"/>
      </dsp:txXfrm>
    </dsp:sp>
    <dsp:sp modelId="{C349B2AC-A079-439B-A847-368448E946EE}">
      <dsp:nvSpPr>
        <dsp:cNvPr id="0" name=""/>
        <dsp:cNvSpPr/>
      </dsp:nvSpPr>
      <dsp:spPr>
        <a:xfrm>
          <a:off x="2624450" y="1191017"/>
          <a:ext cx="296896" cy="29689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9846B-D99D-4A0F-8DBB-980B93EE3635}">
      <dsp:nvSpPr>
        <dsp:cNvPr id="0" name=""/>
        <dsp:cNvSpPr/>
      </dsp:nvSpPr>
      <dsp:spPr>
        <a:xfrm>
          <a:off x="2772898" y="1339466"/>
          <a:ext cx="1176381" cy="216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19" tIns="0" rIns="0" bIns="0" numCol="1" spcCol="1270" anchor="t" anchorCtr="0">
          <a:noAutofit/>
        </a:bodyPr>
        <a:lstStyle/>
        <a:p>
          <a:pPr lvl="0" algn="l" defTabSz="533400">
            <a:lnSpc>
              <a:spcPct val="90000"/>
            </a:lnSpc>
            <a:spcBef>
              <a:spcPct val="0"/>
            </a:spcBef>
            <a:spcAft>
              <a:spcPct val="35000"/>
            </a:spcAft>
          </a:pPr>
          <a:r>
            <a:rPr lang="en-ZA" altLang="en-ZA" sz="1200" b="1" i="1" kern="1200" dirty="0" smtClean="0"/>
            <a:t>Dedicated Bank</a:t>
          </a:r>
          <a:r>
            <a:rPr lang="en-ZA" altLang="en-ZA" sz="1200" i="1" kern="1200" dirty="0" smtClean="0"/>
            <a:t> (proposed, R50m capital)</a:t>
          </a:r>
          <a:endParaRPr lang="en-ZA" altLang="en-ZA" sz="1200" i="1" kern="1200" dirty="0"/>
        </a:p>
      </dsp:txBody>
      <dsp:txXfrm>
        <a:off x="2772898" y="1339466"/>
        <a:ext cx="1176381" cy="2163701"/>
      </dsp:txXfrm>
    </dsp:sp>
    <dsp:sp modelId="{A26E5CAB-06B1-40E8-A130-5CB1E879E027}">
      <dsp:nvSpPr>
        <dsp:cNvPr id="0" name=""/>
        <dsp:cNvSpPr/>
      </dsp:nvSpPr>
      <dsp:spPr>
        <a:xfrm>
          <a:off x="3890461" y="793989"/>
          <a:ext cx="397728" cy="39772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A7871-A0C9-423C-B764-882C2AD176B2}">
      <dsp:nvSpPr>
        <dsp:cNvPr id="0" name=""/>
        <dsp:cNvSpPr/>
      </dsp:nvSpPr>
      <dsp:spPr>
        <a:xfrm>
          <a:off x="4089325" y="992853"/>
          <a:ext cx="1176381" cy="251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748" tIns="0" rIns="0" bIns="0" numCol="1" spcCol="1270" anchor="t" anchorCtr="0">
          <a:noAutofit/>
        </a:bodyPr>
        <a:lstStyle/>
        <a:p>
          <a:pPr lvl="0" algn="l" defTabSz="533400">
            <a:lnSpc>
              <a:spcPct val="90000"/>
            </a:lnSpc>
            <a:spcBef>
              <a:spcPct val="0"/>
            </a:spcBef>
            <a:spcAft>
              <a:spcPct val="35000"/>
            </a:spcAft>
          </a:pPr>
          <a:r>
            <a:rPr lang="en-ZA" altLang="en-ZA" sz="1200" b="1" kern="1200" dirty="0" smtClean="0">
              <a:solidFill>
                <a:schemeClr val="tx1"/>
              </a:solidFill>
            </a:rPr>
            <a:t>Universal commercial bank. </a:t>
          </a:r>
          <a:r>
            <a:rPr lang="en-ZA" altLang="en-ZA" sz="1200" kern="1200" dirty="0" smtClean="0">
              <a:solidFill>
                <a:schemeClr val="tx1"/>
              </a:solidFill>
            </a:rPr>
            <a:t>(R250m capital) </a:t>
          </a:r>
          <a:endParaRPr lang="en-ZA" altLang="en-ZA" sz="1200" kern="1200" dirty="0">
            <a:solidFill>
              <a:schemeClr val="tx1"/>
            </a:solidFill>
          </a:endParaRPr>
        </a:p>
      </dsp:txBody>
      <dsp:txXfrm>
        <a:off x="4089325" y="992853"/>
        <a:ext cx="1176381" cy="25103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1">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shape xmlns:r="http://schemas.openxmlformats.org/officeDocument/2006/relationships" r:blip="">
      <dgm:adjLst/>
    </dgm:shape>
    <dgm:varLst>
      <dgm:dir/>
      <dgm:animLvl val="lvl"/>
      <dgm:resizeHandles val="exact"/>
    </dgm:varLst>
    <dgm:choose name="Name0">
      <dgm:if name="Name1" func="var" arg="dir" op="equ" val="norm">
        <dgm:alg type="lin"/>
      </dgm:if>
      <dgm:else name="Name2">
        <dgm:alg type="lin">
          <dgm:param type="linDir" val="fromR"/>
        </dgm:alg>
      </dgm:else>
    </dgm:choos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alg type="tx"/>
                <dgm:shape xmlns:r="http://schemas.openxmlformats.org/officeDocument/2006/relationships" type="roundRect" r:blip="">
                  <dgm:adjLst>
                    <dgm:adj idx="1" val="0.1"/>
                  </dgm:adjLst>
                </dgm:shape>
                <dgm:varLst>
                  <dgm:bulletEnabled val="1"/>
                </dgm:varLst>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presOf/>
          <dgm:constrLst>
            <dgm:constr type="w" for="des" forName="childNode" refType="w"/>
            <dgm:constr type="h" for="des" forName="childNode" refType="h"/>
          </dgm:constrLst>
          <dgm:ruleLst/>
        </dgm:layoutNod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alg type="composite">
      <dgm:param type="ar" val="1.6"/>
    </dgm:alg>
    <dgm:shape xmlns:r="http://schemas.openxmlformats.org/officeDocument/2006/relationships" r:blip="">
      <dgm:adjLst/>
    </dgm:shape>
    <dgm:varLst>
      <dgm:chMax val="5"/>
      <dgm:dir/>
      <dgm:resizeHandles val="exact"/>
    </dgm:varLst>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alg type="composite">
                <dgm:param type="vertAlign" val="none"/>
                <dgm:param type="horzAlign" val="none"/>
              </dgm:alg>
              <dgm:shape xmlns:r="http://schemas.openxmlformats.org/officeDocument/2006/relationships" r:blip="">
                <dgm:adjLst/>
              </dgm:shape>
              <dgm:varLst>
                <dgm:bulletEnabled val="1"/>
              </dgm:varLst>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alg type="tx">
                    <dgm:param type="txAnchorVert" val="t"/>
                    <dgm:param type="parTxLTRAlign" val="r"/>
                    <dgm:param type="parTxRTLAlign" val="r"/>
                  </dgm:alg>
                  <dgm:shape xmlns:r="http://schemas.openxmlformats.org/officeDocument/2006/relationships" type="round2DiagRect" r:blip="">
                    <dgm:adjLst/>
                  </dgm:shape>
                  <dgm:varLst>
                    <dgm:bulletEnabled val="1"/>
                  </dgm:varLst>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shape xmlns:r="http://schemas.openxmlformats.org/officeDocument/2006/relationships" type="rect" r:blip="">
                    <dgm:adjLst/>
                  </dgm:shape>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shape xmlns:r="http://schemas.openxmlformats.org/officeDocument/2006/relationships" type="rect" r:blip="">
                    <dgm:adjLst/>
                  </dgm:shape>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shape xmlns:r="http://schemas.openxmlformats.org/officeDocument/2006/relationships" type="rect" r:blip="">
                    <dgm:adjLst/>
                  </dgm:shape>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shape xmlns:r="http://schemas.openxmlformats.org/officeDocument/2006/relationships" type="rect" r:blip="">
                    <dgm:adjLst/>
                  </dgm:shape>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shape xmlns:r="http://schemas.openxmlformats.org/officeDocument/2006/relationships" type="rect" r:blip="">
                    <dgm:adjLst/>
                  </dgm:shape>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shape xmlns:r="http://schemas.openxmlformats.org/officeDocument/2006/relationships" type="rect" r:blip="">
                    <dgm:adjLst/>
                  </dgm:shape>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shape xmlns:r="http://schemas.openxmlformats.org/officeDocument/2006/relationships" type="rect" r:blip="">
                    <dgm:adjLst/>
                  </dgm:shape>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shape xmlns:r="http://schemas.openxmlformats.org/officeDocument/2006/relationships" type="rect" r:blip="">
                    <dgm:adjLst/>
                  </dgm:shape>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shape xmlns:r="http://schemas.openxmlformats.org/officeDocument/2006/relationships" type="rect" r:blip="">
                    <dgm:adjLst/>
                  </dgm:shape>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shape xmlns:r="http://schemas.openxmlformats.org/officeDocument/2006/relationships" type="rect" r:blip="">
                    <dgm:adjLst/>
                  </dgm:shape>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shape xmlns:r="http://schemas.openxmlformats.org/officeDocument/2006/relationships" type="rect" r:blip="">
                    <dgm:adjLst/>
                  </dgm:shape>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shape xmlns:r="http://schemas.openxmlformats.org/officeDocument/2006/relationships" type="rect" r:blip="">
                    <dgm:adjLst/>
                  </dgm:shape>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shape xmlns:r="http://schemas.openxmlformats.org/officeDocument/2006/relationships" type="rect" r:blip="">
                    <dgm:adjLst/>
                  </dgm:shape>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shape xmlns:r="http://schemas.openxmlformats.org/officeDocument/2006/relationships" type="rect" r:blip="">
                    <dgm:adjLst/>
                  </dgm:shape>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numCol="1" rtlCol="0"/>
          <a:lstStyle>
            <a:lvl1pPr algn="r">
              <a:defRPr sz="1200"/>
            </a:lvl1pPr>
          </a:lstStyle>
          <a:p>
            <a:fld id="{336007C8-0773-48E3-9288-DBE0E1497C80}" type="datetimeFigureOut">
              <a:rPr lang="en-US" smtClean="0"/>
              <a:t>4/5/17</a:t>
            </a:fld>
            <a:endParaRPr lang="en-US"/>
          </a:p>
        </p:txBody>
      </p:sp>
      <p:sp>
        <p:nvSpPr>
          <p:cNvPr id="4" name="Footer Placeholder 3"/>
          <p:cNvSpPr>
            <a:spLocks noGrp="1"/>
          </p:cNvSpPr>
          <p:nvPr>
            <p:ph type="ftr" sz="quarter" idx="2"/>
          </p:nvPr>
        </p:nvSpPr>
        <p:spPr>
          <a:xfrm>
            <a:off x="0" y="9430090"/>
            <a:ext cx="2945659" cy="496411"/>
          </a:xfrm>
          <a:prstGeom prst="rect">
            <a:avLst/>
          </a:prstGeom>
        </p:spPr>
        <p:txBody>
          <a:bodyPr vert="horz" lIns="91440" tIns="45720" rIns="91440" bIns="45720" numCol="1"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0"/>
            <a:ext cx="2945659" cy="496411"/>
          </a:xfrm>
          <a:prstGeom prst="rect">
            <a:avLst/>
          </a:prstGeom>
        </p:spPr>
        <p:txBody>
          <a:bodyPr vert="horz" lIns="91440" tIns="45720" rIns="91440" bIns="45720" numCol="1" rtlCol="0" anchor="b"/>
          <a:lstStyle>
            <a:lvl1pPr algn="r">
              <a:defRPr sz="1200"/>
            </a:lvl1pPr>
          </a:lstStyle>
          <a:p>
            <a:fld id="{10876B75-778A-4686-BFE8-18F191DC7B09}" type="slidenum">
              <a:rPr lang="en-US" smtClean="0"/>
              <a:t>‹#›</a:t>
            </a:fld>
            <a:endParaRPr lang="en-US"/>
          </a:p>
        </p:txBody>
      </p:sp>
    </p:spTree>
    <p:extLst>
      <p:ext uri="{BB962C8B-B14F-4D97-AF65-F5344CB8AC3E}">
        <p14:creationId xmlns:p14="http://schemas.microsoft.com/office/powerpoint/2010/main" val="293843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numCol="1" rtlCol="0"/>
          <a:lstStyle>
            <a:lvl1pPr algn="r">
              <a:defRPr sz="1200"/>
            </a:lvl1pPr>
          </a:lstStyle>
          <a:p>
            <a:fld id="{C51EA7FF-F802-4931-8FEC-573CCE6D214A}" type="datetimeFigureOut">
              <a:rPr lang="en-US" smtClean="0"/>
              <a:t>4/5/17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numCol="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0"/>
            <a:ext cx="2945659" cy="496411"/>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0"/>
            <a:ext cx="2945659" cy="496411"/>
          </a:xfrm>
          <a:prstGeom prst="rect">
            <a:avLst/>
          </a:prstGeom>
        </p:spPr>
        <p:txBody>
          <a:bodyPr vert="horz" lIns="91440" tIns="45720" rIns="91440" bIns="45720" numCol="1" rtlCol="0" anchor="b"/>
          <a:lstStyle>
            <a:lvl1pPr algn="r">
              <a:defRPr sz="1200"/>
            </a:lvl1pPr>
          </a:lstStyle>
          <a:p>
            <a:fld id="{4A695C57-3BBC-45DC-A4F2-D14C9D8CEDD7}" type="slidenum">
              <a:rPr lang="en-US" smtClean="0"/>
              <a:t>‹#›</a:t>
            </a:fld>
            <a:endParaRPr lang="en-US"/>
          </a:p>
        </p:txBody>
      </p:sp>
    </p:spTree>
    <p:extLst>
      <p:ext uri="{BB962C8B-B14F-4D97-AF65-F5344CB8AC3E}">
        <p14:creationId xmlns:p14="http://schemas.microsoft.com/office/powerpoint/2010/main" val="116657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665B5C-36EF-47AE-802D-BE04688D53CC}" type="slidenum">
              <a:rPr lang="en-US" sz="1200">
                <a:solidFill>
                  <a:prstClr val="black"/>
                </a:solidFill>
              </a:rPr>
              <a:pPr/>
              <a:t>1</a:t>
            </a:fld>
            <a:endParaRPr lang="en-US" sz="120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28665B5C-36EF-47AE-802D-BE04688D53CC}" type="slidenum">
              <a:rPr lang="en-US" sz="1200">
                <a:solidFill>
                  <a:prstClr val="black"/>
                </a:solidFill>
              </a:rPr>
              <a:pPr/>
              <a:t>25</a:t>
            </a:fld>
            <a:endParaRPr lang="en-US" sz="120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pPr eaLnBrk="1" hangingPunct="1"/>
            <a:endParaRPr lang="en-US" smtClean="0"/>
          </a:p>
        </p:txBody>
      </p:sp>
    </p:spTree>
    <p:extLst>
      <p:ext uri="{BB962C8B-B14F-4D97-AF65-F5344CB8AC3E}">
        <p14:creationId xmlns:p14="http://schemas.microsoft.com/office/powerpoint/2010/main" val="213474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numCol="1"/>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numCol="1"/>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numCol="1"/>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numCol="1"/>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numCol="1"/>
          <a:lstStyle>
            <a:lvl1pPr>
              <a:defRPr sz="1400" b="0">
                <a:solidFill>
                  <a:schemeClr val="tx1"/>
                </a:solidFill>
                <a:latin typeface="+mn-lt"/>
              </a:defRPr>
            </a:lvl1pPr>
          </a:lstStyle>
          <a:p>
            <a:pPr>
              <a:defRPr/>
            </a:pPr>
            <a:fld id="{021167D9-EFCD-4C37-8D30-4BE37EEA63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4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numCol="1"/>
          <a:lstStyle>
            <a:lvl1pPr>
              <a:defRPr/>
            </a:lvl1pPr>
          </a:lstStyle>
          <a:p>
            <a:pPr>
              <a:defRPr/>
            </a:pPr>
            <a:fld id="{78C4DD32-34C9-4CC9-A3C1-E0D6DB52B86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7798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numCol="1"/>
          <a:lstStyle>
            <a:lvl1pPr>
              <a:defRPr/>
            </a:lvl1pPr>
          </a:lstStyle>
          <a:p>
            <a:pPr>
              <a:defRPr/>
            </a:pPr>
            <a:fld id="{FA5616A4-E110-44CC-B92F-EC31FEFCA9B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9764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numCol="1"/>
          <a:lstStyle>
            <a:lvl1pPr>
              <a:defRPr/>
            </a:lvl1pPr>
          </a:lstStyle>
          <a:p>
            <a:pPr>
              <a:defRPr/>
            </a:pPr>
            <a:fld id="{4C53E0EA-566E-4A4D-9E94-979169ECB52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88659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numCol="1"/>
          <a:lstStyle>
            <a:lvl1pPr>
              <a:defRPr/>
            </a:lvl1pPr>
          </a:lstStyle>
          <a:p>
            <a:pPr>
              <a:defRPr/>
            </a:pPr>
            <a:fld id="{5F00452A-03BD-40BA-85A3-F86B869F9C2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2574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numCol="1"/>
          <a:lstStyle>
            <a:lvl1pPr>
              <a:defRPr/>
            </a:lvl1pPr>
          </a:lstStyle>
          <a:p>
            <a:pPr>
              <a:defRPr/>
            </a:pPr>
            <a:fld id="{744E3E84-7E18-4F67-98DE-7DFD8D928CC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70204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numCol="1"/>
          <a:lstStyle>
            <a:lvl1pPr>
              <a:defRPr/>
            </a:lvl1pPr>
          </a:lstStyle>
          <a:p>
            <a:pPr>
              <a:defRPr/>
            </a:pPr>
            <a:fld id="{486D975D-82F6-4016-AE3F-F74EDF615719}"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0344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numCol="1"/>
          <a:lstStyle>
            <a:lvl1pPr>
              <a:defRPr/>
            </a:lvl1pPr>
          </a:lstStyle>
          <a:p>
            <a:pPr>
              <a:defRPr/>
            </a:pPr>
            <a:fld id="{BF2692BD-6DC6-4E7D-84C0-BF620B01F47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89167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numCol="1"/>
          <a:lstStyle>
            <a:lvl1pPr>
              <a:defRPr/>
            </a:lvl1pPr>
          </a:lstStyle>
          <a:p>
            <a:pPr>
              <a:defRPr/>
            </a:pPr>
            <a:fld id="{017A3910-56B9-4D4F-B3D7-5C59C4812CB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0095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numCol="1"/>
          <a:lstStyle>
            <a:lvl1pPr>
              <a:defRPr/>
            </a:lvl1pPr>
          </a:lstStyle>
          <a:p>
            <a:pPr>
              <a:defRPr/>
            </a:pPr>
            <a:fld id="{B3C392F6-E7C5-435D-92CD-C5D31128D1B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27458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numCol="1"/>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numCol="1"/>
          <a:lstStyle>
            <a:lvl1pPr>
              <a:defRPr/>
            </a:lvl1pPr>
          </a:lstStyle>
          <a:p>
            <a:pPr>
              <a:defRPr/>
            </a:pPr>
            <a:fld id="{6EB9F0E6-B0A6-4410-8D6A-76DD319210D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67039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5" name="Rectangle 5"/>
          <p:cNvSpPr>
            <a:spLocks noGrp="1" noChangeArrowheads="1"/>
          </p:cNvSpPr>
          <p:nvPr>
            <p:ph type="ftr" sz="quarter" idx="3"/>
          </p:nvPr>
        </p:nvSpPr>
        <p:spPr>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a:solidFill>
                <a:srgbClr val="000000"/>
              </a:solidFill>
            </a:endParaRPr>
          </a:p>
        </p:txBody>
      </p:sp>
      <p:sp>
        <p:nvSpPr>
          <p:cNvPr id="5126" name="Rectangle 6"/>
          <p:cNvSpPr>
            <a:spLocks noGrp="1" noChangeArrowheads="1"/>
          </p:cNvSpPr>
          <p:nvPr>
            <p:ph type="sldNum" sz="quarter" idx="4"/>
          </p:nvPr>
        </p:nvSpPr>
        <p:spPr>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645732E0-03D6-4027-97DE-5C6BC4528515}" type="slidenum">
              <a:rPr lang="en-US">
                <a:solidFill>
                  <a:srgbClr val="808080"/>
                </a:solidFill>
              </a:rPr>
              <a:pPr eaLnBrk="0" fontAlgn="base" hangingPunct="0">
                <a:spcBef>
                  <a:spcPct val="0"/>
                </a:spcBef>
                <a:spcAft>
                  <a:spcPct val="0"/>
                </a:spcAft>
                <a:defRPr/>
              </a:pPr>
              <a:t>‹#›</a:t>
            </a:fld>
            <a:endParaRPr lang="en-US" sz="1400">
              <a:solidFill>
                <a:srgbClr val="808080"/>
              </a:solidFill>
            </a:endParaRPr>
          </a:p>
        </p:txBody>
      </p:sp>
    </p:spTree>
    <p:extLst>
      <p:ext uri="{BB962C8B-B14F-4D97-AF65-F5344CB8AC3E}">
        <p14:creationId xmlns:p14="http://schemas.microsoft.com/office/powerpoint/2010/main" val="357798421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2"/>
          <p:cNvSpPr>
            <a:spLocks noGrp="1" noChangeArrowheads="1"/>
          </p:cNvSpPr>
          <p:nvPr>
            <p:ph type="ctrTitle"/>
          </p:nvPr>
        </p:nvSpPr>
        <p:spPr>
          <a:xfrm>
            <a:off x="533400" y="2667000"/>
            <a:ext cx="7940675" cy="2185988"/>
          </a:xfrm>
          <a:noFill/>
        </p:spPr>
        <p:txBody>
          <a:bodyPr numCol="1"/>
          <a:lstStyle/>
          <a:p>
            <a:pPr algn="r" eaLnBrk="1" hangingPunct="1"/>
            <a:r>
              <a:rPr lang="en-US" sz="2800" b="1" dirty="0" smtClean="0"/>
              <a:t>Transforming the financial sector to make it serve SA better and be Transformative </a:t>
            </a:r>
            <a:r>
              <a:rPr lang="en-US" sz="2000" b="1" dirty="0" smtClean="0"/>
              <a:t/>
            </a:r>
            <a:br>
              <a:rPr lang="en-US" sz="2000" b="1" dirty="0" smtClean="0"/>
            </a:br>
            <a:r>
              <a:rPr lang="en-US" sz="2000" b="1" dirty="0" smtClean="0"/>
              <a:t/>
            </a:r>
            <a:br>
              <a:rPr lang="en-US" sz="2000" b="1" dirty="0" smtClean="0"/>
            </a:br>
            <a:r>
              <a:rPr lang="en-US" sz="2000" i="1" dirty="0" smtClean="0">
                <a:latin typeface="Calibri" pitchFamily="34" charset="0"/>
                <a:ea typeface="Osaka" pitchFamily="1" charset="-128"/>
              </a:rPr>
              <a:t>Presentation </a:t>
            </a:r>
            <a:r>
              <a:rPr lang="en-US" sz="2000" i="1" dirty="0">
                <a:latin typeface="Calibri" pitchFamily="34" charset="0"/>
                <a:ea typeface="Osaka" pitchFamily="1" charset="-128"/>
              </a:rPr>
              <a:t>to the Standing Committee on </a:t>
            </a:r>
            <a:r>
              <a:rPr lang="en-US" sz="2000" i="1" dirty="0" smtClean="0">
                <a:latin typeface="Calibri" pitchFamily="34" charset="0"/>
                <a:ea typeface="Osaka" pitchFamily="1" charset="-128"/>
              </a:rPr>
              <a:t>Finance &amp; Portfolio Committee on Trade and Industry </a:t>
            </a:r>
            <a:r>
              <a:rPr lang="en-US" sz="2000" b="1" dirty="0"/>
              <a:t/>
            </a:r>
            <a:br>
              <a:rPr lang="en-US" sz="2000" b="1" dirty="0"/>
            </a:br>
            <a:r>
              <a:rPr lang="en-US" sz="1600" b="1" dirty="0" smtClean="0"/>
              <a:t>Ismail </a:t>
            </a:r>
            <a:r>
              <a:rPr lang="en-US" sz="1600" b="1" dirty="0" err="1" smtClean="0"/>
              <a:t>Momoniat</a:t>
            </a:r>
            <a:r>
              <a:rPr lang="en-US" sz="1600" b="1" dirty="0" smtClean="0"/>
              <a:t>, Roy Havemann, Raymond </a:t>
            </a:r>
            <a:r>
              <a:rPr lang="en-US" sz="1600" b="1" dirty="0" err="1" smtClean="0"/>
              <a:t>Masoga</a:t>
            </a:r>
            <a:r>
              <a:rPr lang="en-US" sz="2000" b="1" dirty="0" smtClean="0"/>
              <a:t/>
            </a:r>
            <a:br>
              <a:rPr lang="en-US" sz="2000" b="1" dirty="0" smtClean="0"/>
            </a:br>
            <a:endParaRPr lang="en-US" sz="2000" b="1" dirty="0" smtClean="0"/>
          </a:p>
        </p:txBody>
      </p:sp>
      <p:sp>
        <p:nvSpPr>
          <p:cNvPr id="25604" name="Rectangle 13"/>
          <p:cNvSpPr>
            <a:spLocks noGrp="1" noChangeArrowheads="1"/>
          </p:cNvSpPr>
          <p:nvPr>
            <p:ph type="subTitle" idx="1"/>
          </p:nvPr>
        </p:nvSpPr>
        <p:spPr>
          <a:xfrm>
            <a:off x="930275" y="4816474"/>
            <a:ext cx="7543800" cy="441325"/>
          </a:xfrm>
          <a:noFill/>
        </p:spPr>
        <p:txBody>
          <a:bodyPr numCol="1"/>
          <a:lstStyle/>
          <a:p>
            <a:pPr algn="r" eaLnBrk="1" hangingPunct="1"/>
            <a:r>
              <a:rPr lang="en-US" sz="1600" dirty="0">
                <a:solidFill>
                  <a:schemeClr val="bg1"/>
                </a:solidFill>
                <a:latin typeface="Calibri" pitchFamily="34" charset="0"/>
                <a:cs typeface="Calibri" pitchFamily="34" charset="0"/>
              </a:rPr>
              <a:t>National Treasury </a:t>
            </a:r>
            <a:r>
              <a:rPr lang="en-US" sz="1600" b="1" dirty="0">
                <a:solidFill>
                  <a:schemeClr val="bg1"/>
                </a:solidFill>
                <a:latin typeface="Calibri" pitchFamily="34" charset="0"/>
                <a:cs typeface="Calibri" pitchFamily="34" charset="0"/>
              </a:rPr>
              <a:t>| </a:t>
            </a:r>
            <a:r>
              <a:rPr lang="en-US" sz="1600" dirty="0" smtClean="0">
                <a:solidFill>
                  <a:schemeClr val="bg1"/>
                </a:solidFill>
                <a:latin typeface="Calibri" pitchFamily="34" charset="0"/>
                <a:cs typeface="Calibri" pitchFamily="34" charset="0"/>
              </a:rPr>
              <a:t>14 March 2017 </a:t>
            </a:r>
            <a:endParaRPr lang="en-US" sz="1600" dirty="0">
              <a:solidFill>
                <a:schemeClr val="bg1"/>
              </a:solidFill>
              <a:latin typeface="Calibri" pitchFamily="34" charset="0"/>
              <a:cs typeface="Calibri" pitchFamily="34" charset="0"/>
            </a:endParaRPr>
          </a:p>
          <a:p>
            <a:pPr algn="r" eaLnBrk="1" hangingPunct="1"/>
            <a:endParaRPr lang="en-US" sz="1400" i="1" dirty="0" smtClean="0">
              <a:solidFill>
                <a:schemeClr val="bg1"/>
              </a:solidFill>
            </a:endParaRPr>
          </a:p>
        </p:txBody>
      </p:sp>
      <p:sp>
        <p:nvSpPr>
          <p:cNvPr id="25605" name="Rectangle 14"/>
          <p:cNvSpPr>
            <a:spLocks noChangeArrowheads="1"/>
          </p:cNvSpPr>
          <p:nvPr/>
        </p:nvSpPr>
        <p:spPr>
          <a:xfrm>
            <a:off x="777875" y="45481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Char char="•"/>
              <a:defRPr sz="2000">
                <a:solidFill>
                  <a:schemeClr val="tx1"/>
                </a:solidFill>
                <a:latin typeface="Arial" charset="0"/>
                <a:ea typeface="Osaka" pitchFamily="1" charset="-128"/>
              </a:defRPr>
            </a:lvl1pPr>
            <a:lvl2pPr marL="742950" indent="-285750">
              <a:spcBef>
                <a:spcPct val="20000"/>
              </a:spcBef>
              <a:buChar char="–"/>
              <a:defRPr sz="2000">
                <a:solidFill>
                  <a:schemeClr val="tx1"/>
                </a:solidFill>
                <a:latin typeface="Arial" charset="0"/>
                <a:ea typeface="Osaka" pitchFamily="1" charset="-128"/>
              </a:defRPr>
            </a:lvl2pPr>
            <a:lvl3pPr marL="1143000" indent="-228600">
              <a:spcBef>
                <a:spcPct val="20000"/>
              </a:spcBef>
              <a:buChar char="•"/>
              <a:defRPr sz="2000">
                <a:solidFill>
                  <a:schemeClr val="tx1"/>
                </a:solidFill>
                <a:latin typeface="Arial" charset="0"/>
                <a:ea typeface="Osaka" pitchFamily="1" charset="-128"/>
              </a:defRPr>
            </a:lvl3pPr>
            <a:lvl4pPr marL="1600200" indent="-228600">
              <a:spcBef>
                <a:spcPct val="20000"/>
              </a:spcBef>
              <a:buChar char="–"/>
              <a:defRPr sz="2000">
                <a:solidFill>
                  <a:schemeClr val="tx1"/>
                </a:solidFill>
                <a:latin typeface="Arial" charset="0"/>
                <a:ea typeface="Osaka" pitchFamily="1" charset="-128"/>
              </a:defRPr>
            </a:lvl4pPr>
            <a:lvl5pPr marL="2057400" indent="-228600">
              <a:spcBef>
                <a:spcPct val="20000"/>
              </a:spcBef>
              <a:buChar char="»"/>
              <a:defRPr sz="2000">
                <a:solidFill>
                  <a:schemeClr val="tx1"/>
                </a:solidFill>
                <a:latin typeface="Arial"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Osaka" pitchFamily="1" charset="-128"/>
              </a:defRPr>
            </a:lvl9pPr>
          </a:lstStyle>
          <a:p>
            <a:pPr algn="r" fontAlgn="base">
              <a:spcAft>
                <a:spcPct val="0"/>
              </a:spcAft>
              <a:buFontTx/>
              <a:buNone/>
            </a:pPr>
            <a:endParaRPr lang="en-US" sz="1000">
              <a:solidFill>
                <a:srgbClr val="FFFFFF"/>
              </a:solidFill>
            </a:endParaRPr>
          </a:p>
        </p:txBody>
      </p:sp>
      <p:sp>
        <p:nvSpPr>
          <p:cNvPr id="3" name="Slide Number Placeholder 2"/>
          <p:cNvSpPr>
            <a:spLocks noGrp="1"/>
          </p:cNvSpPr>
          <p:nvPr>
            <p:ph type="sldNum" sz="quarter" idx="12"/>
          </p:nvPr>
        </p:nvSpPr>
        <p:spPr/>
        <p:txBody>
          <a:bodyPr numCol="1"/>
          <a:lstStyle/>
          <a:p>
            <a:pPr>
              <a:defRPr/>
            </a:pPr>
            <a:fld id="{95569858-A568-412E-B98C-AF7EB0E0AC3C}"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394622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numCol="1"/>
          <a:lstStyle/>
          <a:p>
            <a:r>
              <a:rPr lang="en-US" sz="2800" b="1" dirty="0" smtClean="0">
                <a:latin typeface="Calibri" panose="020F0502020204030204" pitchFamily="34" charset="0"/>
                <a:cs typeface="Calibri" panose="020F0502020204030204" pitchFamily="34" charset="0"/>
              </a:rPr>
              <a:t>What do we mean by transformation in financial sector?</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smtClean="0">
                <a:latin typeface="Calibri" panose="020F0502020204030204" pitchFamily="34" charset="0"/>
                <a:cs typeface="Calibri" panose="020F0502020204030204" pitchFamily="34" charset="0"/>
              </a:rPr>
              <a:t>A de-</a:t>
            </a:r>
            <a:r>
              <a:rPr lang="en-US" dirty="0" err="1" smtClean="0">
                <a:latin typeface="Calibri" panose="020F0502020204030204" pitchFamily="34" charset="0"/>
                <a:cs typeface="Calibri" panose="020F0502020204030204" pitchFamily="34" charset="0"/>
              </a:rPr>
              <a:t>racialised</a:t>
            </a:r>
            <a:r>
              <a:rPr lang="en-US" dirty="0" smtClean="0">
                <a:latin typeface="Calibri" panose="020F0502020204030204" pitchFamily="34" charset="0"/>
                <a:cs typeface="Calibri" panose="020F0502020204030204" pitchFamily="34" charset="0"/>
              </a:rPr>
              <a:t> financial sector reflected by:</a:t>
            </a:r>
          </a:p>
          <a:p>
            <a:pPr lvl="1"/>
            <a:r>
              <a:rPr lang="en-US" dirty="0" smtClean="0">
                <a:latin typeface="Calibri" panose="020F0502020204030204" pitchFamily="34" charset="0"/>
                <a:cs typeface="Calibri" panose="020F0502020204030204" pitchFamily="34" charset="0"/>
              </a:rPr>
              <a:t>Ownership and management more reflective of black South Africans</a:t>
            </a:r>
          </a:p>
          <a:p>
            <a:pPr lvl="1"/>
            <a:r>
              <a:rPr lang="en-US" dirty="0" smtClean="0">
                <a:latin typeface="Calibri" panose="020F0502020204030204" pitchFamily="34" charset="0"/>
                <a:cs typeface="Calibri" panose="020F0502020204030204" pitchFamily="34" charset="0"/>
              </a:rPr>
              <a:t>Enterprise development and procurement of services involving black households and businesses</a:t>
            </a:r>
          </a:p>
          <a:p>
            <a:pPr lvl="1"/>
            <a:r>
              <a:rPr lang="en-US" dirty="0" smtClean="0">
                <a:latin typeface="Calibri" panose="020F0502020204030204" pitchFamily="34" charset="0"/>
                <a:cs typeface="Calibri" panose="020F0502020204030204" pitchFamily="34" charset="0"/>
              </a:rPr>
              <a:t>Access and inclusion of black households &amp; </a:t>
            </a:r>
            <a:r>
              <a:rPr lang="en-US" u="sng" dirty="0">
                <a:latin typeface="Calibri" panose="020F0502020204030204" pitchFamily="34" charset="0"/>
                <a:cs typeface="Calibri" panose="020F0502020204030204" pitchFamily="34" charset="0"/>
              </a:rPr>
              <a:t>effective </a:t>
            </a:r>
            <a:r>
              <a:rPr lang="en-US" u="sng" dirty="0" smtClean="0">
                <a:latin typeface="Calibri" panose="020F0502020204030204" pitchFamily="34" charset="0"/>
                <a:cs typeface="Calibri" panose="020F0502020204030204" pitchFamily="34" charset="0"/>
              </a:rPr>
              <a:t>usage </a:t>
            </a:r>
            <a:r>
              <a:rPr lang="en-US" dirty="0" smtClean="0">
                <a:latin typeface="Calibri" panose="020F0502020204030204" pitchFamily="34" charset="0"/>
                <a:cs typeface="Calibri" panose="020F0502020204030204" pitchFamily="34" charset="0"/>
              </a:rPr>
              <a:t>of financial services</a:t>
            </a:r>
          </a:p>
          <a:p>
            <a:pPr lvl="1"/>
            <a:r>
              <a:rPr lang="en-US" dirty="0" smtClean="0">
                <a:latin typeface="Calibri" panose="020F0502020204030204" pitchFamily="34" charset="0"/>
                <a:cs typeface="Calibri" panose="020F0502020204030204" pitchFamily="34" charset="0"/>
              </a:rPr>
              <a:t>Promoting asset wealth of black households</a:t>
            </a:r>
          </a:p>
          <a:p>
            <a:pPr lvl="1"/>
            <a:r>
              <a:rPr lang="en-US" dirty="0" smtClean="0">
                <a:latin typeface="Calibri" panose="020F0502020204030204" pitchFamily="34" charset="0"/>
                <a:cs typeface="Calibri" panose="020F0502020204030204" pitchFamily="34" charset="0"/>
              </a:rPr>
              <a:t>Providing better access to funding for small businesses</a:t>
            </a:r>
          </a:p>
          <a:p>
            <a:r>
              <a:rPr lang="en-US" dirty="0" smtClean="0">
                <a:latin typeface="Calibri" panose="020F0502020204030204" pitchFamily="34" charset="0"/>
                <a:cs typeface="Calibri" panose="020F0502020204030204" pitchFamily="34" charset="0"/>
              </a:rPr>
              <a:t>Developmental and competitive objectives</a:t>
            </a:r>
          </a:p>
          <a:p>
            <a:pPr lvl="1"/>
            <a:r>
              <a:rPr lang="en-US" dirty="0">
                <a:latin typeface="Calibri" panose="020F0502020204030204" pitchFamily="34" charset="0"/>
                <a:cs typeface="Calibri" panose="020F0502020204030204" pitchFamily="34" charset="0"/>
              </a:rPr>
              <a:t>Funding infrastructure and capital projects that promote growth and </a:t>
            </a:r>
            <a:r>
              <a:rPr lang="en-US" dirty="0" smtClean="0">
                <a:latin typeface="Calibri" panose="020F0502020204030204" pitchFamily="34" charset="0"/>
                <a:cs typeface="Calibri" panose="020F0502020204030204" pitchFamily="34" charset="0"/>
              </a:rPr>
              <a:t>jobs</a:t>
            </a:r>
          </a:p>
          <a:p>
            <a:pPr lvl="1"/>
            <a:r>
              <a:rPr lang="en-US" dirty="0" smtClean="0">
                <a:latin typeface="Calibri" panose="020F0502020204030204" pitchFamily="34" charset="0"/>
                <a:cs typeface="Calibri" panose="020F0502020204030204" pitchFamily="34" charset="0"/>
              </a:rPr>
              <a:t>Ensuring a more competitive and less concentrated financial sector</a:t>
            </a:r>
          </a:p>
          <a:p>
            <a:r>
              <a:rPr lang="en-US" dirty="0" smtClean="0">
                <a:latin typeface="Calibri" panose="020F0502020204030204" pitchFamily="34" charset="0"/>
                <a:cs typeface="Calibri" panose="020F0502020204030204" pitchFamily="34" charset="0"/>
              </a:rPr>
              <a:t>Ensuring  </a:t>
            </a:r>
            <a:r>
              <a:rPr lang="en-US" u="sng" dirty="0">
                <a:latin typeface="Calibri" panose="020F0502020204030204" pitchFamily="34" charset="0"/>
                <a:cs typeface="Calibri" panose="020F0502020204030204" pitchFamily="34" charset="0"/>
              </a:rPr>
              <a:t>i</a:t>
            </a:r>
            <a:r>
              <a:rPr lang="en-US" u="sng" dirty="0" smtClean="0">
                <a:latin typeface="Calibri" panose="020F0502020204030204" pitchFamily="34" charset="0"/>
                <a:cs typeface="Calibri" panose="020F0502020204030204" pitchFamily="34" charset="0"/>
              </a:rPr>
              <a:t>mpact </a:t>
            </a:r>
            <a:r>
              <a:rPr lang="en-US" u="sng" dirty="0">
                <a:latin typeface="Calibri" panose="020F0502020204030204" pitchFamily="34" charset="0"/>
                <a:cs typeface="Calibri" panose="020F0502020204030204" pitchFamily="34" charset="0"/>
              </a:rPr>
              <a:t>of </a:t>
            </a:r>
            <a:r>
              <a:rPr lang="en-US" u="sng" dirty="0" smtClean="0">
                <a:latin typeface="Calibri" panose="020F0502020204030204" pitchFamily="34" charset="0"/>
                <a:cs typeface="Calibri" panose="020F0502020204030204" pitchFamily="34" charset="0"/>
              </a:rPr>
              <a:t>transformation is transformative</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meaning a </a:t>
            </a:r>
            <a:r>
              <a:rPr lang="en-US" u="sng" dirty="0">
                <a:latin typeface="Calibri" panose="020F0502020204030204" pitchFamily="34" charset="0"/>
                <a:cs typeface="Calibri" panose="020F0502020204030204" pitchFamily="34" charset="0"/>
              </a:rPr>
              <a:t>financial sector that works for all South </a:t>
            </a:r>
            <a:r>
              <a:rPr lang="en-US" u="sng" dirty="0" smtClean="0">
                <a:latin typeface="Calibri" panose="020F0502020204030204" pitchFamily="34" charset="0"/>
                <a:cs typeface="Calibri" panose="020F0502020204030204" pitchFamily="34" charset="0"/>
              </a:rPr>
              <a:t>Africans</a:t>
            </a:r>
            <a:r>
              <a:rPr lang="en-US" dirty="0" smtClean="0">
                <a:latin typeface="Calibri" panose="020F0502020204030204" pitchFamily="34" charset="0"/>
                <a:cs typeface="Calibri" panose="020F0502020204030204" pitchFamily="34" charset="0"/>
              </a:rPr>
              <a:t>, helping South Africans to save, borrow, insure, transact </a:t>
            </a:r>
          </a:p>
          <a:p>
            <a:endParaRPr lang="en-US" dirty="0" smtClean="0">
              <a:latin typeface="Calibri" panose="020F0502020204030204" pitchFamily="34" charset="0"/>
              <a:cs typeface="Calibri" panose="020F0502020204030204" pitchFamily="34" charset="0"/>
            </a:endParaRPr>
          </a:p>
          <a:p>
            <a:pPr lvl="1"/>
            <a:endParaRPr lang="en-US" u="sng" dirty="0">
              <a:latin typeface="Calibri" panose="020F0502020204030204" pitchFamily="34" charset="0"/>
              <a:cs typeface="Calibri" panose="020F0502020204030204" pitchFamily="34" charset="0"/>
            </a:endParaRPr>
          </a:p>
          <a:p>
            <a:pPr lvl="1"/>
            <a:endParaRPr lang="en-US" u="sng" dirty="0" smtClean="0">
              <a:latin typeface="Calibri" panose="020F0502020204030204" pitchFamily="34" charset="0"/>
              <a:cs typeface="Calibri" panose="020F0502020204030204" pitchFamily="34" charset="0"/>
            </a:endParaRPr>
          </a:p>
          <a:p>
            <a:pPr lvl="1"/>
            <a:endParaRPr lang="en-US" u="sng" dirty="0" smtClean="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10</a:t>
            </a:fld>
            <a:endParaRPr lang="en-US" sz="1400" b="0">
              <a:solidFill>
                <a:srgbClr val="000000"/>
              </a:solidFill>
              <a:latin typeface="Arial"/>
            </a:endParaRPr>
          </a:p>
        </p:txBody>
      </p:sp>
    </p:spTree>
    <p:extLst>
      <p:ext uri="{BB962C8B-B14F-4D97-AF65-F5344CB8AC3E}">
        <p14:creationId xmlns:p14="http://schemas.microsoft.com/office/powerpoint/2010/main" val="231165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91"/>
          <a:stretch/>
        </p:blipFill>
        <p:spPr>
          <a:xfrm>
            <a:off x="-32657" y="7257"/>
            <a:ext cx="6762750" cy="388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6096000"/>
            <a:ext cx="26670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Content Placeholder 2"/>
          <p:cNvSpPr>
            <a:spLocks noGrp="1"/>
          </p:cNvSpPr>
          <p:nvPr>
            <p:ph idx="1"/>
          </p:nvPr>
        </p:nvSpPr>
        <p:spPr>
          <a:xfrm>
            <a:off x="685800" y="2286000"/>
            <a:ext cx="8382000" cy="4339770"/>
          </a:xfrm>
          <a:solidFill>
            <a:schemeClr val="bg2">
              <a:lumMod val="20000"/>
              <a:lumOff val="80000"/>
            </a:schemeClr>
          </a:solidFill>
        </p:spPr>
        <p:txBody>
          <a:bodyPr numCol="1"/>
          <a:lstStyle/>
          <a:p>
            <a:pPr marL="0" indent="0">
              <a:buNone/>
            </a:pPr>
            <a:r>
              <a:rPr lang="en-US" sz="1600" dirty="0" smtClean="0">
                <a:latin typeface="Calibri" panose="020F0502020204030204" pitchFamily="34" charset="0"/>
                <a:cs typeface="Calibri" panose="020F0502020204030204" pitchFamily="34" charset="0"/>
              </a:rPr>
              <a:t>Budget Speech “… A new </a:t>
            </a:r>
            <a:r>
              <a:rPr lang="en-US" sz="1600" dirty="0">
                <a:latin typeface="Calibri" panose="020F0502020204030204" pitchFamily="34" charset="0"/>
                <a:cs typeface="Calibri" panose="020F0502020204030204" pitchFamily="34" charset="0"/>
              </a:rPr>
              <a:t>perspective on </a:t>
            </a:r>
            <a:r>
              <a:rPr lang="en-US" sz="1600" dirty="0" smtClean="0">
                <a:latin typeface="Calibri" panose="020F0502020204030204" pitchFamily="34" charset="0"/>
                <a:cs typeface="Calibri" panose="020F0502020204030204" pitchFamily="34" charset="0"/>
              </a:rPr>
              <a:t>economic transformation </a:t>
            </a:r>
            <a:r>
              <a:rPr lang="en-US" sz="1600" dirty="0">
                <a:latin typeface="Calibri" panose="020F0502020204030204" pitchFamily="34" charset="0"/>
                <a:cs typeface="Calibri" panose="020F0502020204030204" pitchFamily="34" charset="0"/>
              </a:rPr>
              <a:t>is </a:t>
            </a:r>
            <a:r>
              <a:rPr lang="en-US" sz="1600" dirty="0" smtClean="0">
                <a:latin typeface="Calibri" panose="020F0502020204030204" pitchFamily="34" charset="0"/>
                <a:cs typeface="Calibri" panose="020F0502020204030204" pitchFamily="34" charset="0"/>
              </a:rPr>
              <a:t>required… </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litmus test of our </a:t>
            </a:r>
            <a:r>
              <a:rPr lang="en-US" sz="1600" dirty="0" err="1">
                <a:latin typeface="Calibri" panose="020F0502020204030204" pitchFamily="34" charset="0"/>
                <a:cs typeface="Calibri" panose="020F0502020204030204" pitchFamily="34" charset="0"/>
              </a:rPr>
              <a:t>programmes</a:t>
            </a:r>
            <a:r>
              <a:rPr lang="en-US" sz="1600" dirty="0">
                <a:latin typeface="Calibri" panose="020F0502020204030204" pitchFamily="34" charset="0"/>
                <a:cs typeface="Calibri" panose="020F0502020204030204" pitchFamily="34" charset="0"/>
              </a:rPr>
              <a:t> must be what they do to </a:t>
            </a:r>
            <a:r>
              <a:rPr lang="en-US" sz="1600" u="sng" dirty="0">
                <a:latin typeface="Calibri" panose="020F0502020204030204" pitchFamily="34" charset="0"/>
                <a:cs typeface="Calibri" panose="020F0502020204030204" pitchFamily="34" charset="0"/>
              </a:rPr>
              <a:t>create jobs, eliminate poverty and narrow the inequality gap</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Transformation must be </a:t>
            </a:r>
            <a:r>
              <a:rPr lang="en-US" sz="1600" u="sng" dirty="0" smtClean="0">
                <a:latin typeface="Calibri" panose="020F0502020204030204" pitchFamily="34" charset="0"/>
                <a:cs typeface="Calibri" panose="020F0502020204030204" pitchFamily="34" charset="0"/>
              </a:rPr>
              <a:t>mass-based and sustainable</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benefiting the most disadvantaged South Africans through the creation of new assets, capabilities and opportunities to build </a:t>
            </a:r>
            <a:r>
              <a:rPr lang="en-US" sz="1600" dirty="0" smtClean="0">
                <a:latin typeface="Calibri" panose="020F0502020204030204" pitchFamily="34" charset="0"/>
                <a:cs typeface="Calibri" panose="020F0502020204030204" pitchFamily="34" charset="0"/>
              </a:rPr>
              <a:t>livelihoods</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We </a:t>
            </a:r>
            <a:r>
              <a:rPr lang="en-US" sz="1600" dirty="0">
                <a:latin typeface="Calibri" panose="020F0502020204030204" pitchFamily="34" charset="0"/>
                <a:cs typeface="Calibri" panose="020F0502020204030204" pitchFamily="34" charset="0"/>
              </a:rPr>
              <a:t>have to </a:t>
            </a:r>
            <a:r>
              <a:rPr lang="en-US" sz="1600" u="sng" dirty="0" err="1">
                <a:latin typeface="Calibri" panose="020F0502020204030204" pitchFamily="34" charset="0"/>
                <a:cs typeface="Calibri" panose="020F0502020204030204" pitchFamily="34" charset="0"/>
              </a:rPr>
              <a:t>mobilise</a:t>
            </a:r>
            <a:r>
              <a:rPr lang="en-US" sz="1600" u="sng" dirty="0">
                <a:latin typeface="Calibri" panose="020F0502020204030204" pitchFamily="34" charset="0"/>
                <a:cs typeface="Calibri" panose="020F0502020204030204" pitchFamily="34" charset="0"/>
              </a:rPr>
              <a:t> both private and public investment</a:t>
            </a:r>
            <a:r>
              <a:rPr lang="en-US" sz="1600" dirty="0">
                <a:latin typeface="Calibri" panose="020F0502020204030204" pitchFamily="34" charset="0"/>
                <a:cs typeface="Calibri" panose="020F0502020204030204" pitchFamily="34" charset="0"/>
              </a:rPr>
              <a:t> in social and economic infrastructure, new technologies and new activities that help build a modern and diversified economy.</a:t>
            </a:r>
          </a:p>
          <a:p>
            <a:r>
              <a:rPr lang="en-US" sz="1600" dirty="0" smtClean="0">
                <a:latin typeface="Calibri" panose="020F0502020204030204" pitchFamily="34" charset="0"/>
                <a:cs typeface="Calibri" panose="020F0502020204030204" pitchFamily="34" charset="0"/>
              </a:rPr>
              <a:t>We </a:t>
            </a:r>
            <a:r>
              <a:rPr lang="en-US" sz="1600" dirty="0">
                <a:latin typeface="Calibri" panose="020F0502020204030204" pitchFamily="34" charset="0"/>
                <a:cs typeface="Calibri" panose="020F0502020204030204" pitchFamily="34" charset="0"/>
              </a:rPr>
              <a:t>must continue to </a:t>
            </a:r>
            <a:r>
              <a:rPr lang="en-US" sz="1600" u="sng" dirty="0">
                <a:latin typeface="Calibri" panose="020F0502020204030204" pitchFamily="34" charset="0"/>
                <a:cs typeface="Calibri" panose="020F0502020204030204" pitchFamily="34" charset="0"/>
              </a:rPr>
              <a:t>confront cartels and collusion</a:t>
            </a:r>
            <a:r>
              <a:rPr lang="en-US" sz="1600" dirty="0">
                <a:latin typeface="Calibri" panose="020F0502020204030204" pitchFamily="34" charset="0"/>
                <a:cs typeface="Calibri" panose="020F0502020204030204" pitchFamily="34" charset="0"/>
              </a:rPr>
              <a:t> robustly and provide new opportunities for access to </a:t>
            </a:r>
            <a:r>
              <a:rPr lang="en-US" sz="1600" dirty="0" smtClean="0">
                <a:latin typeface="Calibri" panose="020F0502020204030204" pitchFamily="34" charset="0"/>
                <a:cs typeface="Calibri" panose="020F0502020204030204" pitchFamily="34" charset="0"/>
              </a:rPr>
              <a:t>markets</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Transformation </a:t>
            </a:r>
            <a:r>
              <a:rPr lang="en-US" sz="1600" dirty="0">
                <a:latin typeface="Calibri" panose="020F0502020204030204" pitchFamily="34" charset="0"/>
                <a:cs typeface="Calibri" panose="020F0502020204030204" pitchFamily="34" charset="0"/>
              </a:rPr>
              <a:t>must achieve a </a:t>
            </a:r>
            <a:r>
              <a:rPr lang="en-US" sz="1600" u="sng" dirty="0">
                <a:latin typeface="Calibri" panose="020F0502020204030204" pitchFamily="34" charset="0"/>
                <a:cs typeface="Calibri" panose="020F0502020204030204" pitchFamily="34" charset="0"/>
              </a:rPr>
              <a:t>more balanced structure of ownership and control</a:t>
            </a:r>
            <a:r>
              <a:rPr lang="en-US" sz="1600" dirty="0">
                <a:latin typeface="Calibri" panose="020F0502020204030204" pitchFamily="34" charset="0"/>
                <a:cs typeface="Calibri" panose="020F0502020204030204" pitchFamily="34" charset="0"/>
              </a:rPr>
              <a:t> in our economy</a:t>
            </a: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p>
          <a:p>
            <a:r>
              <a:rPr lang="en-US" sz="1600" dirty="0" smtClean="0">
                <a:latin typeface="Calibri" panose="020F0502020204030204" pitchFamily="34" charset="0"/>
                <a:cs typeface="Calibri" panose="020F0502020204030204" pitchFamily="34" charset="0"/>
              </a:rPr>
              <a:t>Transformation </a:t>
            </a:r>
            <a:r>
              <a:rPr lang="en-US" sz="1600" dirty="0">
                <a:latin typeface="Calibri" panose="020F0502020204030204" pitchFamily="34" charset="0"/>
                <a:cs typeface="Calibri" panose="020F0502020204030204" pitchFamily="34" charset="0"/>
              </a:rPr>
              <a:t>must </a:t>
            </a:r>
            <a:r>
              <a:rPr lang="en-US" sz="1600" u="sng" dirty="0">
                <a:latin typeface="Calibri" panose="020F0502020204030204" pitchFamily="34" charset="0"/>
                <a:cs typeface="Calibri" panose="020F0502020204030204" pitchFamily="34" charset="0"/>
              </a:rPr>
              <a:t>build self-reliance</a:t>
            </a:r>
            <a:r>
              <a:rPr lang="en-US" sz="1600" dirty="0">
                <a:latin typeface="Calibri" panose="020F0502020204030204" pitchFamily="34" charset="0"/>
                <a:cs typeface="Calibri" panose="020F0502020204030204" pitchFamily="34" charset="0"/>
              </a:rPr>
              <a:t> of South Africans, reject the dependence on debt and protect our fiscal sovereignty</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Transformation must result in </a:t>
            </a:r>
            <a:r>
              <a:rPr lang="en-US" sz="1600" u="sng" dirty="0">
                <a:latin typeface="Calibri" panose="020F0502020204030204" pitchFamily="34" charset="0"/>
                <a:cs typeface="Calibri" panose="020F0502020204030204" pitchFamily="34" charset="0"/>
              </a:rPr>
              <a:t>an economy that belongs to all</a:t>
            </a:r>
            <a:r>
              <a:rPr lang="en-US" sz="1600" dirty="0">
                <a:latin typeface="Calibri" panose="020F0502020204030204" pitchFamily="34" charset="0"/>
                <a:cs typeface="Calibri" panose="020F0502020204030204" pitchFamily="34" charset="0"/>
              </a:rPr>
              <a:t>, black and white, where the legacy of race domination is no longer visible</a:t>
            </a:r>
            <a:r>
              <a:rPr lang="en-US" sz="1600" dirty="0" smtClean="0">
                <a:latin typeface="Calibri" panose="020F0502020204030204" pitchFamily="34" charset="0"/>
                <a:cs typeface="Calibri" panose="020F0502020204030204" pitchFamily="34" charset="0"/>
              </a:rPr>
              <a:t>.” </a:t>
            </a:r>
          </a:p>
          <a:p>
            <a:pPr marL="0" indent="0" algn="r">
              <a:buNone/>
            </a:pPr>
            <a:r>
              <a:rPr lang="en-US" sz="1600" dirty="0" smtClean="0">
                <a:latin typeface="Calibri" panose="020F0502020204030204" pitchFamily="34" charset="0"/>
                <a:cs typeface="Calibri" panose="020F0502020204030204" pitchFamily="34" charset="0"/>
              </a:rPr>
              <a:t>– </a:t>
            </a:r>
            <a:r>
              <a:rPr lang="en-US" sz="1600" i="1" dirty="0" smtClean="0">
                <a:latin typeface="Calibri" panose="020F0502020204030204" pitchFamily="34" charset="0"/>
                <a:cs typeface="Calibri" panose="020F0502020204030204" pitchFamily="34" charset="0"/>
              </a:rPr>
              <a:t>Budget Speech 2017, </a:t>
            </a:r>
            <a:r>
              <a:rPr lang="en-US" sz="1600" dirty="0" smtClean="0">
                <a:latin typeface="Calibri" panose="020F0502020204030204" pitchFamily="34" charset="0"/>
                <a:cs typeface="Calibri" panose="020F0502020204030204" pitchFamily="34" charset="0"/>
              </a:rPr>
              <a:t>Minister Pravin Gordhan</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11</a:t>
            </a:fld>
            <a:endParaRPr lang="en-US" sz="1400" b="0">
              <a:solidFill>
                <a:srgbClr val="000000"/>
              </a:solidFill>
              <a:latin typeface="Arial"/>
            </a:endParaRPr>
          </a:p>
        </p:txBody>
      </p:sp>
    </p:spTree>
    <p:extLst>
      <p:ext uri="{BB962C8B-B14F-4D97-AF65-F5344CB8AC3E}">
        <p14:creationId xmlns:p14="http://schemas.microsoft.com/office/powerpoint/2010/main" val="29777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ZA" altLang="en-ZA" b="1" dirty="0" smtClean="0">
                <a:latin typeface="Calibri" panose="020F0502020204030204" pitchFamily="34" charset="0"/>
                <a:cs typeface="Calibri" panose="020F0502020204030204" pitchFamily="34" charset="0"/>
              </a:rPr>
              <a:t>A holistic response is required</a:t>
            </a:r>
            <a:endParaRPr lang="en-ZA" altLang="en-ZA"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ZA" altLang="en-ZA" dirty="0">
                <a:latin typeface="Calibri" panose="020F0502020204030204" pitchFamily="34" charset="0"/>
                <a:cs typeface="Calibri" panose="020F0502020204030204" pitchFamily="34" charset="0"/>
              </a:rPr>
              <a:t>To truly transform the financial sector in SA, a significantly higher savings rate be achieved</a:t>
            </a:r>
            <a:r>
              <a:rPr lang="en-ZA" altLang="en-ZA" dirty="0" smtClean="0">
                <a:latin typeface="Calibri" panose="020F0502020204030204" pitchFamily="34" charset="0"/>
                <a:cs typeface="Calibri" panose="020F0502020204030204" pitchFamily="34" charset="0"/>
              </a:rPr>
              <a:t>. This </a:t>
            </a:r>
            <a:r>
              <a:rPr lang="en-ZA" altLang="en-ZA" dirty="0">
                <a:latin typeface="Calibri" panose="020F0502020204030204" pitchFamily="34" charset="0"/>
                <a:cs typeface="Calibri" panose="020F0502020204030204" pitchFamily="34" charset="0"/>
              </a:rPr>
              <a:t>can only happen when the economy grows in an inclusive manner. </a:t>
            </a:r>
            <a:endParaRPr lang="en-ZA" altLang="en-ZA" dirty="0" smtClean="0">
              <a:latin typeface="Calibri" panose="020F0502020204030204" pitchFamily="34" charset="0"/>
              <a:cs typeface="Calibri" panose="020F0502020204030204" pitchFamily="34" charset="0"/>
            </a:endParaRPr>
          </a:p>
          <a:p>
            <a:endParaRPr lang="en-ZA" altLang="en-ZA" dirty="0" smtClean="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Together </a:t>
            </a:r>
            <a:r>
              <a:rPr lang="en-ZA" altLang="en-ZA" dirty="0">
                <a:latin typeface="Calibri" panose="020F0502020204030204" pitchFamily="34" charset="0"/>
                <a:cs typeface="Calibri" panose="020F0502020204030204" pitchFamily="34" charset="0"/>
              </a:rPr>
              <a:t>with broad structural reforms in the economy, </a:t>
            </a:r>
            <a:r>
              <a:rPr lang="en-ZA" altLang="en-ZA" dirty="0" err="1">
                <a:latin typeface="Calibri" panose="020F0502020204030204" pitchFamily="34" charset="0"/>
                <a:cs typeface="Calibri" panose="020F0502020204030204" pitchFamily="34" charset="0"/>
              </a:rPr>
              <a:t>I.e</a:t>
            </a:r>
            <a:r>
              <a:rPr lang="en-ZA" altLang="en-ZA" dirty="0">
                <a:latin typeface="Calibri" panose="020F0502020204030204" pitchFamily="34" charset="0"/>
                <a:cs typeface="Calibri" panose="020F0502020204030204" pitchFamily="34" charset="0"/>
              </a:rPr>
              <a:t> more inclusive growth and broad-based benefits (higher per-capital growth - GDP growth exceeding population growth), SA savings levels will increase and create space for growth by domestic financial institutions. </a:t>
            </a:r>
          </a:p>
          <a:p>
            <a:endParaRPr lang="en-ZA" altLang="en-ZA" dirty="0" smtClean="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With </a:t>
            </a:r>
            <a:r>
              <a:rPr lang="en-ZA" altLang="en-ZA" dirty="0">
                <a:latin typeface="Calibri" panose="020F0502020204030204" pitchFamily="34" charset="0"/>
                <a:cs typeface="Calibri" panose="020F0502020204030204" pitchFamily="34" charset="0"/>
              </a:rPr>
              <a:t>well functioning regulatory oversight by all key stakeholders, greater influence on the "orientation" of financial institutions towards "financial transformation" can be exercised, as the gap between domestic savings and investment narrows, and reliance on foreign savings/presence of foreign financial institutions in SA economy diminishes. </a:t>
            </a:r>
          </a:p>
          <a:p>
            <a:endParaRPr lang="en-ZA" altLang="en-Z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12</a:t>
            </a:fld>
            <a:endParaRPr lang="en-US" sz="1400" b="0">
              <a:solidFill>
                <a:srgbClr val="000000"/>
              </a:solidFill>
              <a:latin typeface="Arial"/>
            </a:endParaRPr>
          </a:p>
        </p:txBody>
      </p:sp>
    </p:spTree>
    <p:extLst>
      <p:ext uri="{BB962C8B-B14F-4D97-AF65-F5344CB8AC3E}">
        <p14:creationId xmlns:p14="http://schemas.microsoft.com/office/powerpoint/2010/main" val="411173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numCol="1"/>
          <a:lstStyle/>
          <a:p>
            <a:r>
              <a:rPr lang="en-US" sz="2800" b="1" dirty="0" smtClean="0">
                <a:latin typeface="Calibri" panose="020F0502020204030204" pitchFamily="34" charset="0"/>
                <a:cs typeface="Calibri" panose="020F0502020204030204" pitchFamily="34" charset="0"/>
              </a:rPr>
              <a:t>Do FSC targets give effect to transformation objectives?</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8763000" cy="4953000"/>
          </a:xfrm>
        </p:spPr>
        <p:txBody>
          <a:bodyPr numCol="1"/>
          <a:lstStyle/>
          <a:p>
            <a:r>
              <a:rPr lang="en-US" dirty="0" smtClean="0">
                <a:latin typeface="Calibri" panose="020F0502020204030204" pitchFamily="34" charset="0"/>
                <a:cs typeface="Calibri" panose="020F0502020204030204" pitchFamily="34" charset="0"/>
              </a:rPr>
              <a:t>Key question is whether the FSC gives effect to transformation objectives?</a:t>
            </a:r>
          </a:p>
          <a:p>
            <a:pPr lvl="1"/>
            <a:r>
              <a:rPr lang="en-US" dirty="0" smtClean="0">
                <a:latin typeface="Calibri" panose="020F0502020204030204" pitchFamily="34" charset="0"/>
                <a:cs typeface="Calibri" panose="020F0502020204030204" pitchFamily="34" charset="0"/>
              </a:rPr>
              <a:t>Are the targets set in FSC the right targets to ensure transformation?</a:t>
            </a:r>
          </a:p>
          <a:p>
            <a:pPr lvl="1"/>
            <a:r>
              <a:rPr lang="en-US" dirty="0">
                <a:latin typeface="Calibri" panose="020F0502020204030204" pitchFamily="34" charset="0"/>
                <a:cs typeface="Calibri" panose="020F0502020204030204" pitchFamily="34" charset="0"/>
              </a:rPr>
              <a:t>Is the FSC succeeding in transforming the financial sector or </a:t>
            </a:r>
            <a:r>
              <a:rPr lang="en-US" dirty="0" smtClean="0">
                <a:latin typeface="Calibri" panose="020F0502020204030204" pitchFamily="34" charset="0"/>
                <a:cs typeface="Calibri" panose="020F0502020204030204" pitchFamily="34" charset="0"/>
              </a:rPr>
              <a:t>not?</a:t>
            </a:r>
          </a:p>
          <a:p>
            <a:pPr lvl="1"/>
            <a:r>
              <a:rPr lang="en-US" dirty="0" smtClean="0">
                <a:latin typeface="Calibri" panose="020F0502020204030204" pitchFamily="34" charset="0"/>
                <a:cs typeface="Calibri" panose="020F0502020204030204" pitchFamily="34" charset="0"/>
              </a:rPr>
              <a:t>Are targets ambitious enough? </a:t>
            </a:r>
          </a:p>
          <a:p>
            <a:pPr lvl="1"/>
            <a:r>
              <a:rPr lang="en-US" dirty="0" smtClean="0">
                <a:latin typeface="Calibri" panose="020F0502020204030204" pitchFamily="34" charset="0"/>
                <a:cs typeface="Calibri" panose="020F0502020204030204" pitchFamily="34" charset="0"/>
              </a:rPr>
              <a:t>What could be refined?</a:t>
            </a:r>
          </a:p>
          <a:p>
            <a:r>
              <a:rPr lang="en-US" dirty="0" smtClean="0">
                <a:latin typeface="Calibri" panose="020F0502020204030204" pitchFamily="34" charset="0"/>
                <a:cs typeface="Calibri" panose="020F0502020204030204" pitchFamily="34" charset="0"/>
              </a:rPr>
              <a:t>Breakdown within FSC btw 2008 and 2012 has affected the process of setting appropriate targets</a:t>
            </a:r>
          </a:p>
          <a:p>
            <a:r>
              <a:rPr lang="en-US" dirty="0" smtClean="0">
                <a:latin typeface="Calibri" panose="020F0502020204030204" pitchFamily="34" charset="0"/>
                <a:cs typeface="Calibri" panose="020F0502020204030204" pitchFamily="34" charset="0"/>
              </a:rPr>
              <a:t>Examples of more specific or refined targets</a:t>
            </a:r>
          </a:p>
          <a:p>
            <a:pPr lvl="1"/>
            <a:r>
              <a:rPr lang="en-US" dirty="0">
                <a:latin typeface="Calibri" panose="020F0502020204030204" pitchFamily="34" charset="0"/>
                <a:cs typeface="Calibri" panose="020F0502020204030204" pitchFamily="34" charset="0"/>
              </a:rPr>
              <a:t>Unsecured credit targets has resulted in household over-indebtedness, and needs to be refined to focus on more productive use of credit</a:t>
            </a:r>
          </a:p>
          <a:p>
            <a:pPr lvl="1"/>
            <a:r>
              <a:rPr lang="en-US" dirty="0">
                <a:latin typeface="Calibri" panose="020F0502020204030204" pitchFamily="34" charset="0"/>
                <a:cs typeface="Calibri" panose="020F0502020204030204" pitchFamily="34" charset="0"/>
              </a:rPr>
              <a:t>Procurement in short-term insurance could be more inclusive </a:t>
            </a:r>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Asset </a:t>
            </a:r>
            <a:r>
              <a:rPr lang="en-US" dirty="0">
                <a:latin typeface="Calibri" panose="020F0502020204030204" pitchFamily="34" charset="0"/>
                <a:cs typeface="Calibri" panose="020F0502020204030204" pitchFamily="34" charset="0"/>
              </a:rPr>
              <a:t>management industry needs to transform more than any other subsector in the financial </a:t>
            </a:r>
            <a:r>
              <a:rPr lang="en-US" dirty="0" smtClean="0">
                <a:latin typeface="Calibri" panose="020F0502020204030204" pitchFamily="34" charset="0"/>
                <a:cs typeface="Calibri" panose="020F0502020204030204" pitchFamily="34" charset="0"/>
              </a:rPr>
              <a:t>sector</a:t>
            </a:r>
          </a:p>
          <a:p>
            <a:r>
              <a:rPr lang="en-US" b="1" dirty="0" smtClean="0">
                <a:solidFill>
                  <a:srgbClr val="C00000"/>
                </a:solidFill>
                <a:latin typeface="Calibri" panose="020F0502020204030204" pitchFamily="34" charset="0"/>
                <a:cs typeface="Calibri" panose="020F0502020204030204" pitchFamily="34" charset="0"/>
              </a:rPr>
              <a:t>Financial Sector Summit proposed by NEDLAC provides a basis to review FSC</a:t>
            </a:r>
          </a:p>
          <a:p>
            <a:pPr lvl="1"/>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13</a:t>
            </a:fld>
            <a:endParaRPr lang="en-US" sz="1400" b="0">
              <a:solidFill>
                <a:srgbClr val="000000"/>
              </a:solidFill>
              <a:latin typeface="Arial"/>
            </a:endParaRPr>
          </a:p>
        </p:txBody>
      </p:sp>
    </p:spTree>
    <p:extLst>
      <p:ext uri="{BB962C8B-B14F-4D97-AF65-F5344CB8AC3E}">
        <p14:creationId xmlns:p14="http://schemas.microsoft.com/office/powerpoint/2010/main" val="153798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numCol="1"/>
          <a:lstStyle/>
          <a:p>
            <a:r>
              <a:rPr lang="en-US" sz="2800" b="1" dirty="0" smtClean="0">
                <a:latin typeface="Calibri" panose="020F0502020204030204" pitchFamily="34" charset="0"/>
                <a:cs typeface="Calibri" panose="020F0502020204030204" pitchFamily="34" charset="0"/>
              </a:rPr>
              <a:t>How can we also ensure that current BEE codes are sharpened to give effect to mass-based transformation?</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8763000" cy="4800600"/>
          </a:xfrm>
        </p:spPr>
        <p:txBody>
          <a:bodyPr numCol="1"/>
          <a:lstStyle/>
          <a:p>
            <a:r>
              <a:rPr lang="en-US" dirty="0" smtClean="0">
                <a:latin typeface="Calibri" panose="020F0502020204030204" pitchFamily="34" charset="0"/>
                <a:cs typeface="Calibri" panose="020F0502020204030204" pitchFamily="34" charset="0"/>
              </a:rPr>
              <a:t>Similar review of targets in BEE  codes also necessary</a:t>
            </a:r>
          </a:p>
          <a:p>
            <a:pPr lvl="1"/>
            <a:r>
              <a:rPr lang="en-US" sz="1800" dirty="0">
                <a:latin typeface="Calibri" panose="020F0502020204030204" pitchFamily="34" charset="0"/>
                <a:cs typeface="Calibri" panose="020F0502020204030204" pitchFamily="34" charset="0"/>
              </a:rPr>
              <a:t>Are the current BEE codes sufficient to cover all transformation objectives?</a:t>
            </a:r>
          </a:p>
          <a:p>
            <a:pPr lvl="2"/>
            <a:r>
              <a:rPr lang="en-US" sz="1800" dirty="0">
                <a:latin typeface="Calibri" panose="020F0502020204030204" pitchFamily="34" charset="0"/>
                <a:cs typeface="Calibri" panose="020F0502020204030204" pitchFamily="34" charset="0"/>
              </a:rPr>
              <a:t>Current BEE regulations do not cover financial inclusion and </a:t>
            </a:r>
            <a:r>
              <a:rPr lang="en-US" sz="1800" dirty="0" smtClean="0">
                <a:latin typeface="Calibri" panose="020F0502020204030204" pitchFamily="34" charset="0"/>
                <a:cs typeface="Calibri" panose="020F0502020204030204" pitchFamily="34" charset="0"/>
              </a:rPr>
              <a:t>access</a:t>
            </a:r>
          </a:p>
          <a:p>
            <a:pPr lvl="2"/>
            <a:r>
              <a:rPr lang="en-US" sz="1800" dirty="0" smtClean="0">
                <a:latin typeface="Calibri" panose="020F0502020204030204" pitchFamily="34" charset="0"/>
                <a:cs typeface="Calibri" panose="020F0502020204030204" pitchFamily="34" charset="0"/>
              </a:rPr>
              <a:t>How do the codes encourage asset wealth (free of debt!)?</a:t>
            </a:r>
            <a:endParaRPr lang="en-US"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Do BEE codes do </a:t>
            </a:r>
            <a:r>
              <a:rPr lang="en-US" sz="1800" dirty="0" smtClean="0">
                <a:latin typeface="Calibri" panose="020F0502020204030204" pitchFamily="34" charset="0"/>
                <a:cs typeface="Calibri" panose="020F0502020204030204" pitchFamily="34" charset="0"/>
              </a:rPr>
              <a:t>enough </a:t>
            </a:r>
            <a:r>
              <a:rPr lang="en-US" sz="1800" dirty="0">
                <a:latin typeface="Calibri" panose="020F0502020204030204" pitchFamily="34" charset="0"/>
                <a:cs typeface="Calibri" panose="020F0502020204030204" pitchFamily="34" charset="0"/>
              </a:rPr>
              <a:t>to promote inclusive growth and mass-based transformation</a:t>
            </a:r>
            <a:r>
              <a:rPr lang="en-US" sz="1800" dirty="0" smtClean="0">
                <a:latin typeface="Calibri" panose="020F0502020204030204" pitchFamily="34" charset="0"/>
                <a:cs typeface="Calibri" panose="020F0502020204030204" pitchFamily="34" charset="0"/>
              </a:rPr>
              <a:t>?</a:t>
            </a:r>
          </a:p>
          <a:p>
            <a:pPr lvl="1"/>
            <a:r>
              <a:rPr lang="en-US" sz="1800" dirty="0" smtClean="0">
                <a:latin typeface="Calibri" panose="020F0502020204030204" pitchFamily="34" charset="0"/>
                <a:cs typeface="Calibri" panose="020F0502020204030204" pitchFamily="34" charset="0"/>
              </a:rPr>
              <a:t>BEE codes need to protect (and in fact benefit) members of retirement funds who lose share every time there is a new BEE deal</a:t>
            </a:r>
            <a:endParaRPr lang="en-US" sz="1800"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2008 Global Financial Crisis </a:t>
            </a:r>
            <a:r>
              <a:rPr lang="en-US" dirty="0" err="1" smtClean="0">
                <a:latin typeface="Calibri" panose="020F0502020204030204" pitchFamily="34" charset="0"/>
                <a:cs typeface="Calibri" panose="020F0502020204030204" pitchFamily="34" charset="0"/>
              </a:rPr>
              <a:t>categorises</a:t>
            </a:r>
            <a:r>
              <a:rPr lang="en-US" dirty="0" smtClean="0">
                <a:latin typeface="Calibri" panose="020F0502020204030204" pitchFamily="34" charset="0"/>
                <a:cs typeface="Calibri" panose="020F0502020204030204" pitchFamily="34" charset="0"/>
              </a:rPr>
              <a:t> major banks and insurers as SIFIs (systemically important financial institutions) and imposes higher capital requirements </a:t>
            </a:r>
          </a:p>
          <a:p>
            <a:pPr lvl="1"/>
            <a:r>
              <a:rPr lang="en-US" dirty="0" smtClean="0">
                <a:latin typeface="Calibri" panose="020F0502020204030204" pitchFamily="34" charset="0"/>
                <a:cs typeface="Calibri" panose="020F0502020204030204" pitchFamily="34" charset="0"/>
              </a:rPr>
              <a:t>BEE Codes need to take better account of regulatory requirements</a:t>
            </a:r>
          </a:p>
          <a:p>
            <a:r>
              <a:rPr lang="en-US" dirty="0" smtClean="0">
                <a:latin typeface="Calibri" panose="020F0502020204030204" pitchFamily="34" charset="0"/>
                <a:cs typeface="Calibri" panose="020F0502020204030204" pitchFamily="34" charset="0"/>
              </a:rPr>
              <a:t>Is the current BEE funding model used by many major companies sustainable?</a:t>
            </a:r>
          </a:p>
          <a:p>
            <a:pPr lvl="1"/>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s it really sustainable to expect dividends to grow more rapidly than loans?</a:t>
            </a:r>
          </a:p>
          <a:p>
            <a:pPr lvl="1"/>
            <a:r>
              <a:rPr lang="en-US" sz="1800" dirty="0" smtClean="0">
                <a:latin typeface="Calibri" panose="020F0502020204030204" pitchFamily="34" charset="0"/>
                <a:cs typeface="Calibri" panose="020F0502020204030204" pitchFamily="34" charset="0"/>
              </a:rPr>
              <a:t>What happens with low growth and rising interest rates?</a:t>
            </a:r>
            <a:endParaRPr lang="en-US" sz="1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14</a:t>
            </a:fld>
            <a:endParaRPr lang="en-US" sz="1400" b="0">
              <a:solidFill>
                <a:srgbClr val="000000"/>
              </a:solidFill>
              <a:latin typeface="Arial"/>
            </a:endParaRPr>
          </a:p>
        </p:txBody>
      </p:sp>
    </p:spTree>
    <p:extLst>
      <p:ext uri="{BB962C8B-B14F-4D97-AF65-F5344CB8AC3E}">
        <p14:creationId xmlns:p14="http://schemas.microsoft.com/office/powerpoint/2010/main" val="43144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numCol="1"/>
          <a:lstStyle/>
          <a:p>
            <a:r>
              <a:rPr lang="en-US" sz="2800" b="1" dirty="0" smtClean="0">
                <a:latin typeface="Calibri" panose="020F0502020204030204" pitchFamily="34" charset="0"/>
                <a:cs typeface="Calibri" panose="020F0502020204030204" pitchFamily="34" charset="0"/>
              </a:rPr>
              <a:t>Structural challenges to ownership transformation in listed companies</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a:latin typeface="Calibri" panose="020F0502020204030204" pitchFamily="34" charset="0"/>
                <a:cs typeface="Calibri" panose="020F0502020204030204" pitchFamily="34" charset="0"/>
              </a:rPr>
              <a:t>How do we ensure that the black ownership is less geared, and rising, and more broad based (including ESOPs for employees</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Direct ownership is limited to around 30% for most JSE companies</a:t>
            </a:r>
          </a:p>
          <a:p>
            <a:pPr lvl="1"/>
            <a:r>
              <a:rPr lang="en-US" dirty="0" smtClean="0">
                <a:latin typeface="Calibri" panose="020F0502020204030204" pitchFamily="34" charset="0"/>
                <a:cs typeface="Calibri" panose="020F0502020204030204" pitchFamily="34" charset="0"/>
              </a:rPr>
              <a:t>10% black owned, so 20% non-black owned</a:t>
            </a:r>
          </a:p>
          <a:p>
            <a:pPr lvl="1"/>
            <a:r>
              <a:rPr lang="en-US" dirty="0" smtClean="0">
                <a:latin typeface="Calibri" panose="020F0502020204030204" pitchFamily="34" charset="0"/>
                <a:cs typeface="Calibri" panose="020F0502020204030204" pitchFamily="34" charset="0"/>
              </a:rPr>
              <a:t>Data does not say how much of the 10% is borrowed or geared</a:t>
            </a:r>
          </a:p>
          <a:p>
            <a:r>
              <a:rPr lang="en-US" dirty="0" smtClean="0">
                <a:latin typeface="Calibri" panose="020F0502020204030204" pitchFamily="34" charset="0"/>
                <a:cs typeface="Calibri" panose="020F0502020204030204" pitchFamily="34" charset="0"/>
              </a:rPr>
              <a:t>Lack of savings in SA means that we rely on foreign savings to invest in or buy shares in SA domiciled companies, so foreign ownership around 37% (can go up to 50% of more when growth is higher, or for inward listed companies)</a:t>
            </a:r>
          </a:p>
          <a:p>
            <a:r>
              <a:rPr lang="en-US" dirty="0" smtClean="0">
                <a:latin typeface="Calibri" panose="020F0502020204030204" pitchFamily="34" charset="0"/>
                <a:cs typeface="Calibri" panose="020F0502020204030204" pitchFamily="34" charset="0"/>
              </a:rPr>
              <a:t>Most ownership is institutional, so domestic institutional closer to 30%</a:t>
            </a:r>
          </a:p>
          <a:p>
            <a:pPr lvl="1"/>
            <a:r>
              <a:rPr lang="en-US" dirty="0" smtClean="0">
                <a:latin typeface="Calibri" panose="020F0502020204030204" pitchFamily="34" charset="0"/>
                <a:cs typeface="Calibri" panose="020F0502020204030204" pitchFamily="34" charset="0"/>
              </a:rPr>
              <a:t>BEE codes need to ensure that they do not make black members of retirement funds pay for new BEE deals</a:t>
            </a:r>
          </a:p>
          <a:p>
            <a:pPr>
              <a:buFont typeface="Arial" pitchFamily="34" charset="0"/>
              <a:buChar char="•"/>
              <a:defRPr/>
            </a:pPr>
            <a:r>
              <a:rPr lang="en-ZA" altLang="en-ZA" dirty="0">
                <a:latin typeface="Calibri" panose="020F0502020204030204" pitchFamily="34" charset="0"/>
                <a:cs typeface="Calibri" panose="020F0502020204030204" pitchFamily="34" charset="0"/>
              </a:rPr>
              <a:t>Multi-national companies may be less flexible on ownership shares, consider JVs and non-ownership targets e.g. enterprise development, </a:t>
            </a:r>
            <a:r>
              <a:rPr lang="en-ZA" altLang="en-ZA" dirty="0" err="1">
                <a:latin typeface="Calibri" panose="020F0502020204030204" pitchFamily="34" charset="0"/>
                <a:cs typeface="Calibri" panose="020F0502020204030204" pitchFamily="34" charset="0"/>
              </a:rPr>
              <a:t>exco</a:t>
            </a:r>
            <a:r>
              <a:rPr lang="en-ZA" altLang="en-ZA" dirty="0">
                <a:latin typeface="Calibri" panose="020F0502020204030204" pitchFamily="34" charset="0"/>
                <a:cs typeface="Calibri" panose="020F0502020204030204" pitchFamily="34" charset="0"/>
              </a:rPr>
              <a:t>/senior management, staff profile (China example)</a:t>
            </a: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15</a:t>
            </a:fld>
            <a:endParaRPr lang="en-US" sz="1400" b="0">
              <a:solidFill>
                <a:srgbClr val="000000"/>
              </a:solidFill>
              <a:latin typeface="Arial"/>
            </a:endParaRPr>
          </a:p>
        </p:txBody>
      </p:sp>
    </p:spTree>
    <p:extLst>
      <p:ext uri="{BB962C8B-B14F-4D97-AF65-F5344CB8AC3E}">
        <p14:creationId xmlns:p14="http://schemas.microsoft.com/office/powerpoint/2010/main" val="367174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numCol="1"/>
          <a:lstStyle/>
          <a:p>
            <a:r>
              <a:rPr lang="en-ZA" sz="2800" dirty="0">
                <a:latin typeface="Calibri" panose="020F0502020204030204" pitchFamily="34" charset="0"/>
                <a:cs typeface="Calibri" panose="020F0502020204030204" pitchFamily="34" charset="0"/>
              </a:rPr>
              <a:t>Policy framework for the financial sector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7777907"/>
              </p:ext>
            </p:extLst>
          </p:nvPr>
        </p:nvGraphicFramePr>
        <p:xfrm>
          <a:off x="537320" y="2852936"/>
          <a:ext cx="7943800" cy="372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6499920" y="6809618"/>
            <a:ext cx="1905000" cy="457200"/>
          </a:xfrm>
        </p:spPr>
        <p:txBody>
          <a:bodyPr numCol="1"/>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D09D8A7-DAC2-324B-BF5E-7339A1F69590}" type="slidenum">
              <a:rPr lang="en-US" sz="1000">
                <a:solidFill>
                  <a:srgbClr val="808080"/>
                </a:solidFill>
                <a:latin typeface="Arial Bold Italic" charset="0"/>
                <a:ea typeface="Osaka" charset="0"/>
              </a:rPr>
              <a:pPr/>
              <a:t>16</a:t>
            </a:fld>
            <a:endParaRPr lang="en-US" sz="1400" b="0">
              <a:solidFill>
                <a:srgbClr val="000000"/>
              </a:solidFill>
              <a:ea typeface="Osaka" charset="0"/>
            </a:endParaRPr>
          </a:p>
        </p:txBody>
      </p:sp>
      <p:sp>
        <p:nvSpPr>
          <p:cNvPr id="29702" name="TextBox 6"/>
          <p:cNvSpPr txBox="1">
            <a:spLocks noChangeArrowheads="1"/>
          </p:cNvSpPr>
          <p:nvPr/>
        </p:nvSpPr>
        <p:spPr>
          <a:xfrm>
            <a:off x="395288" y="1268413"/>
            <a:ext cx="8064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spcBef>
                <a:spcPct val="20000"/>
              </a:spcBef>
              <a:buChar char="•"/>
              <a:defRPr sz="2000">
                <a:solidFill>
                  <a:schemeClr val="tx1"/>
                </a:solidFill>
                <a:latin typeface="Arial" charset="0"/>
                <a:ea typeface="Osaka" charset="0"/>
              </a:defRPr>
            </a:lvl1pPr>
            <a:lvl2pPr marL="742950" indent="-285750">
              <a:spcBef>
                <a:spcPct val="20000"/>
              </a:spcBef>
              <a:buChar char="–"/>
              <a:defRPr sz="2000">
                <a:solidFill>
                  <a:schemeClr val="tx1"/>
                </a:solidFill>
                <a:latin typeface="Arial" charset="0"/>
                <a:ea typeface="Osaka" charset="0"/>
              </a:defRPr>
            </a:lvl2pPr>
            <a:lvl3pPr marL="1143000" indent="-228600">
              <a:spcBef>
                <a:spcPct val="20000"/>
              </a:spcBef>
              <a:buChar char="•"/>
              <a:defRPr sz="2000">
                <a:solidFill>
                  <a:schemeClr val="tx1"/>
                </a:solidFill>
                <a:latin typeface="Arial" charset="0"/>
                <a:ea typeface="Osaka" charset="0"/>
              </a:defRPr>
            </a:lvl3pPr>
            <a:lvl4pPr marL="1600200" indent="-228600">
              <a:spcBef>
                <a:spcPct val="20000"/>
              </a:spcBef>
              <a:buChar char="–"/>
              <a:defRPr sz="2000">
                <a:solidFill>
                  <a:schemeClr val="tx1"/>
                </a:solidFill>
                <a:latin typeface="Arial" charset="0"/>
                <a:ea typeface="Osaka" charset="0"/>
              </a:defRPr>
            </a:lvl4pPr>
            <a:lvl5pPr marL="2057400" indent="-228600">
              <a:spcBef>
                <a:spcPct val="20000"/>
              </a:spcBef>
              <a:buChar char="»"/>
              <a:defRPr sz="2000">
                <a:solidFill>
                  <a:schemeClr val="tx1"/>
                </a:solidFill>
                <a:latin typeface="Arial" charset="0"/>
                <a:ea typeface="Osaka" charset="0"/>
              </a:defRPr>
            </a:lvl5pPr>
            <a:lvl6pPr marL="2514600" indent="-228600" eaLnBrk="0" fontAlgn="base" hangingPunct="0">
              <a:spcBef>
                <a:spcPct val="20000"/>
              </a:spcBef>
              <a:spcAft>
                <a:spcPct val="0"/>
              </a:spcAft>
              <a:buChar char="»"/>
              <a:defRPr sz="2000">
                <a:solidFill>
                  <a:schemeClr val="tx1"/>
                </a:solidFill>
                <a:latin typeface="Arial" charset="0"/>
                <a:ea typeface="Osaka" charset="0"/>
              </a:defRPr>
            </a:lvl6pPr>
            <a:lvl7pPr marL="2971800" indent="-228600" eaLnBrk="0" fontAlgn="base" hangingPunct="0">
              <a:spcBef>
                <a:spcPct val="20000"/>
              </a:spcBef>
              <a:spcAft>
                <a:spcPct val="0"/>
              </a:spcAft>
              <a:buChar char="»"/>
              <a:defRPr sz="2000">
                <a:solidFill>
                  <a:schemeClr val="tx1"/>
                </a:solidFill>
                <a:latin typeface="Arial" charset="0"/>
                <a:ea typeface="Osaka" charset="0"/>
              </a:defRPr>
            </a:lvl7pPr>
            <a:lvl8pPr marL="3429000" indent="-228600" eaLnBrk="0" fontAlgn="base" hangingPunct="0">
              <a:spcBef>
                <a:spcPct val="20000"/>
              </a:spcBef>
              <a:spcAft>
                <a:spcPct val="0"/>
              </a:spcAft>
              <a:buChar char="»"/>
              <a:defRPr sz="2000">
                <a:solidFill>
                  <a:schemeClr val="tx1"/>
                </a:solidFill>
                <a:latin typeface="Arial" charset="0"/>
                <a:ea typeface="Osaka" charset="0"/>
              </a:defRPr>
            </a:lvl8pPr>
            <a:lvl9pPr marL="3886200" indent="-228600" eaLnBrk="0" fontAlgn="base" hangingPunct="0">
              <a:spcBef>
                <a:spcPct val="20000"/>
              </a:spcBef>
              <a:spcAft>
                <a:spcPct val="0"/>
              </a:spcAft>
              <a:buChar char="»"/>
              <a:defRPr sz="2000">
                <a:solidFill>
                  <a:schemeClr val="tx1"/>
                </a:solidFill>
                <a:latin typeface="Arial" charset="0"/>
                <a:ea typeface="Osaka" charset="0"/>
              </a:defRPr>
            </a:lvl9pPr>
          </a:lstStyle>
          <a:p>
            <a:pPr marL="0" indent="0">
              <a:buFontTx/>
              <a:buNone/>
              <a:defRPr/>
            </a:pPr>
            <a:r>
              <a:rPr lang="en-ZA" altLang="en-ZA" dirty="0">
                <a:latin typeface="Calibri" panose="020F0502020204030204" pitchFamily="34" charset="0"/>
                <a:cs typeface="Calibri" panose="020F0502020204030204" pitchFamily="34" charset="0"/>
              </a:rPr>
              <a:t>National Treasury strongly supports interventions to </a:t>
            </a:r>
            <a:r>
              <a:rPr lang="en-ZA" altLang="en-ZA" dirty="0" smtClean="0">
                <a:latin typeface="Calibri" panose="020F0502020204030204" pitchFamily="34" charset="0"/>
                <a:cs typeface="Calibri" panose="020F0502020204030204" pitchFamily="34" charset="0"/>
              </a:rPr>
              <a:t>the </a:t>
            </a:r>
            <a:r>
              <a:rPr lang="en-ZA" altLang="en-ZA" dirty="0">
                <a:latin typeface="Calibri" panose="020F0502020204030204" pitchFamily="34" charset="0"/>
                <a:cs typeface="Calibri" panose="020F0502020204030204" pitchFamily="34" charset="0"/>
              </a:rPr>
              <a:t>financial </a:t>
            </a:r>
            <a:r>
              <a:rPr lang="en-ZA" altLang="en-ZA" dirty="0" smtClean="0">
                <a:latin typeface="Calibri" panose="020F0502020204030204" pitchFamily="34" charset="0"/>
                <a:cs typeface="Calibri" panose="020F0502020204030204" pitchFamily="34" charset="0"/>
              </a:rPr>
              <a:t>sector to </a:t>
            </a:r>
            <a:r>
              <a:rPr lang="en-ZA" altLang="en-ZA" dirty="0">
                <a:latin typeface="Calibri" panose="020F0502020204030204" pitchFamily="34" charset="0"/>
                <a:cs typeface="Calibri" panose="020F0502020204030204" pitchFamily="34" charset="0"/>
              </a:rPr>
              <a:t>serve South Africa better</a:t>
            </a:r>
          </a:p>
          <a:p>
            <a:pPr marL="0" indent="0">
              <a:buFontTx/>
              <a:buNone/>
              <a:defRPr/>
            </a:pPr>
            <a:r>
              <a:rPr lang="en-ZA" altLang="en-ZA" dirty="0" smtClean="0">
                <a:latin typeface="Calibri" panose="020F0502020204030204" pitchFamily="34" charset="0"/>
                <a:cs typeface="Calibri" panose="020F0502020204030204" pitchFamily="34" charset="0"/>
              </a:rPr>
              <a:t>Policy </a:t>
            </a:r>
            <a:r>
              <a:rPr lang="en-ZA" altLang="en-ZA" dirty="0">
                <a:latin typeface="Calibri" panose="020F0502020204030204" pitchFamily="34" charset="0"/>
                <a:cs typeface="Calibri" panose="020F0502020204030204" pitchFamily="34" charset="0"/>
              </a:rPr>
              <a:t>proposals are contained in </a:t>
            </a:r>
            <a:r>
              <a:rPr lang="en-ZA" altLang="en-ZA" i="1" dirty="0">
                <a:latin typeface="Calibri" panose="020F0502020204030204" pitchFamily="34" charset="0"/>
                <a:cs typeface="Calibri" panose="020F0502020204030204" pitchFamily="34" charset="0"/>
              </a:rPr>
              <a:t>A safer financial sector to serve South Africa </a:t>
            </a:r>
            <a:r>
              <a:rPr lang="en-ZA" altLang="en-ZA" i="1" dirty="0" smtClean="0">
                <a:latin typeface="Calibri" panose="020F0502020204030204" pitchFamily="34" charset="0"/>
                <a:cs typeface="Calibri" panose="020F0502020204030204" pitchFamily="34" charset="0"/>
              </a:rPr>
              <a:t>better – </a:t>
            </a:r>
            <a:r>
              <a:rPr lang="en-ZA" altLang="en-ZA" dirty="0" smtClean="0">
                <a:latin typeface="Calibri" panose="020F0502020204030204" pitchFamily="34" charset="0"/>
                <a:cs typeface="Calibri" panose="020F0502020204030204" pitchFamily="34" charset="0"/>
              </a:rPr>
              <a:t>mutually reinforcing</a:t>
            </a:r>
            <a:endParaRPr lang="en-ZA" alt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89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numCol="1"/>
          <a:lstStyle/>
          <a:p>
            <a:r>
              <a:rPr lang="en-ZA" sz="2800" b="1" dirty="0" smtClean="0">
                <a:latin typeface="Calibri" panose="020F0502020204030204" pitchFamily="34" charset="0"/>
                <a:cs typeface="Calibri" panose="020F0502020204030204" pitchFamily="34" charset="0"/>
              </a:rPr>
              <a:t>NT multi-pronged approach </a:t>
            </a:r>
            <a:r>
              <a:rPr lang="en-ZA" sz="2800" b="1" dirty="0">
                <a:latin typeface="Calibri" panose="020F0502020204030204" pitchFamily="34" charset="0"/>
                <a:cs typeface="Calibri" panose="020F0502020204030204" pitchFamily="34" charset="0"/>
              </a:rPr>
              <a:t>to transformation</a:t>
            </a: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17</a:t>
            </a:fld>
            <a:endParaRPr lang="en-US" sz="1400" b="0">
              <a:solidFill>
                <a:srgbClr val="000000"/>
              </a:solidFill>
              <a:latin typeface="Arial"/>
            </a:endParaRPr>
          </a:p>
        </p:txBody>
      </p:sp>
      <p:sp>
        <p:nvSpPr>
          <p:cNvPr id="6" name="Rounded Rectangle 5"/>
          <p:cNvSpPr/>
          <p:nvPr/>
        </p:nvSpPr>
        <p:spPr>
          <a:xfrm>
            <a:off x="24063" y="1143000"/>
            <a:ext cx="2362200" cy="571500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smtClean="0">
                <a:solidFill>
                  <a:srgbClr val="000000"/>
                </a:solidFill>
                <a:ea typeface="ＭＳ Ｐゴシック" pitchFamily="1" charset="-128"/>
              </a:rPr>
              <a:t>FSC commitments</a:t>
            </a:r>
            <a:endParaRPr lang="en-US" b="1" dirty="0">
              <a:solidFill>
                <a:srgbClr val="000000"/>
              </a:solidFill>
              <a:ea typeface="ＭＳ Ｐゴシック" pitchFamily="1" charset="-128"/>
            </a:endParaRPr>
          </a:p>
        </p:txBody>
      </p:sp>
      <p:sp>
        <p:nvSpPr>
          <p:cNvPr id="7" name="Rounded Rectangle 6"/>
          <p:cNvSpPr/>
          <p:nvPr/>
        </p:nvSpPr>
        <p:spPr>
          <a:xfrm>
            <a:off x="76200" y="1905000"/>
            <a:ext cx="2209800" cy="304800"/>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Ownership</a:t>
            </a:r>
          </a:p>
        </p:txBody>
      </p:sp>
      <p:sp>
        <p:nvSpPr>
          <p:cNvPr id="8" name="Rounded Rectangle 7"/>
          <p:cNvSpPr/>
          <p:nvPr/>
        </p:nvSpPr>
        <p:spPr>
          <a:xfrm>
            <a:off x="82216" y="2286000"/>
            <a:ext cx="2203784" cy="800100"/>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Management control and employment equity</a:t>
            </a:r>
          </a:p>
        </p:txBody>
      </p:sp>
      <p:sp>
        <p:nvSpPr>
          <p:cNvPr id="9" name="Rounded Rectangle 8"/>
          <p:cNvSpPr/>
          <p:nvPr/>
        </p:nvSpPr>
        <p:spPr>
          <a:xfrm>
            <a:off x="76200" y="3124200"/>
            <a:ext cx="2209800" cy="342900"/>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Procurement</a:t>
            </a:r>
          </a:p>
        </p:txBody>
      </p:sp>
      <p:sp>
        <p:nvSpPr>
          <p:cNvPr id="10" name="Rounded Rectangle 9"/>
          <p:cNvSpPr/>
          <p:nvPr/>
        </p:nvSpPr>
        <p:spPr>
          <a:xfrm>
            <a:off x="82216" y="5257800"/>
            <a:ext cx="2203784" cy="529389"/>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Empowerment financing</a:t>
            </a:r>
          </a:p>
        </p:txBody>
      </p:sp>
      <p:sp>
        <p:nvSpPr>
          <p:cNvPr id="11" name="Rounded Rectangle 10"/>
          <p:cNvSpPr/>
          <p:nvPr/>
        </p:nvSpPr>
        <p:spPr>
          <a:xfrm>
            <a:off x="2514600" y="1143000"/>
            <a:ext cx="2057400" cy="57150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0000"/>
                </a:solidFill>
                <a:ea typeface="ＭＳ Ｐゴシック" pitchFamily="1" charset="-128"/>
              </a:rPr>
              <a:t>Market Conduct</a:t>
            </a:r>
          </a:p>
        </p:txBody>
      </p:sp>
      <p:sp>
        <p:nvSpPr>
          <p:cNvPr id="12" name="Rounded Rectangle 11"/>
          <p:cNvSpPr/>
          <p:nvPr/>
        </p:nvSpPr>
        <p:spPr>
          <a:xfrm>
            <a:off x="2667000" y="2133600"/>
            <a:ext cx="1828800" cy="5334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Reduced Fees</a:t>
            </a:r>
          </a:p>
        </p:txBody>
      </p:sp>
      <p:sp>
        <p:nvSpPr>
          <p:cNvPr id="13" name="Rounded Rectangle 12"/>
          <p:cNvSpPr/>
          <p:nvPr/>
        </p:nvSpPr>
        <p:spPr>
          <a:xfrm>
            <a:off x="2714171" y="4818289"/>
            <a:ext cx="1828800" cy="6477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Financial Literacy</a:t>
            </a:r>
          </a:p>
        </p:txBody>
      </p:sp>
      <p:sp>
        <p:nvSpPr>
          <p:cNvPr id="14" name="Rounded Rectangle 13"/>
          <p:cNvSpPr/>
          <p:nvPr/>
        </p:nvSpPr>
        <p:spPr>
          <a:xfrm>
            <a:off x="2623457" y="3755571"/>
            <a:ext cx="1828800" cy="817788"/>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smtClean="0">
                <a:solidFill>
                  <a:srgbClr val="FFFFFF"/>
                </a:solidFill>
                <a:ea typeface="ＭＳ Ｐゴシック" pitchFamily="1" charset="-128"/>
              </a:rPr>
              <a:t>The right to complain, </a:t>
            </a:r>
            <a:r>
              <a:rPr lang="en-US" sz="1500" dirty="0" err="1" smtClean="0">
                <a:solidFill>
                  <a:srgbClr val="FFFFFF"/>
                </a:solidFill>
                <a:ea typeface="ＭＳ Ｐゴシック" pitchFamily="1" charset="-128"/>
              </a:rPr>
              <a:t>ombud</a:t>
            </a:r>
            <a:r>
              <a:rPr lang="en-US" sz="1500" dirty="0" smtClean="0">
                <a:solidFill>
                  <a:srgbClr val="FFFFFF"/>
                </a:solidFill>
                <a:ea typeface="ＭＳ Ｐゴシック" pitchFamily="1" charset="-128"/>
              </a:rPr>
              <a:t> system </a:t>
            </a:r>
            <a:endParaRPr lang="en-US" sz="1500" dirty="0">
              <a:solidFill>
                <a:srgbClr val="FFFFFF"/>
              </a:solidFill>
              <a:ea typeface="ＭＳ Ｐゴシック" pitchFamily="1" charset="-128"/>
            </a:endParaRPr>
          </a:p>
        </p:txBody>
      </p:sp>
      <p:sp>
        <p:nvSpPr>
          <p:cNvPr id="15" name="Rounded Rectangle 14"/>
          <p:cNvSpPr/>
          <p:nvPr/>
        </p:nvSpPr>
        <p:spPr>
          <a:xfrm>
            <a:off x="2656114" y="2859506"/>
            <a:ext cx="1828800" cy="645694"/>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More appropriate products</a:t>
            </a:r>
          </a:p>
        </p:txBody>
      </p:sp>
      <p:sp>
        <p:nvSpPr>
          <p:cNvPr id="16" name="Rounded Rectangle 15"/>
          <p:cNvSpPr/>
          <p:nvPr/>
        </p:nvSpPr>
        <p:spPr>
          <a:xfrm>
            <a:off x="82216" y="5867400"/>
            <a:ext cx="2203784" cy="848226"/>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CSI and socio-economic development</a:t>
            </a:r>
          </a:p>
        </p:txBody>
      </p:sp>
      <p:sp>
        <p:nvSpPr>
          <p:cNvPr id="17" name="Rounded Rectangle 16"/>
          <p:cNvSpPr/>
          <p:nvPr/>
        </p:nvSpPr>
        <p:spPr>
          <a:xfrm>
            <a:off x="4724400" y="1143000"/>
            <a:ext cx="2057400" cy="571499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0000"/>
                </a:solidFill>
                <a:ea typeface="ＭＳ Ｐゴシック" pitchFamily="1" charset="-128"/>
              </a:rPr>
              <a:t>Market Development</a:t>
            </a:r>
          </a:p>
        </p:txBody>
      </p:sp>
      <p:sp>
        <p:nvSpPr>
          <p:cNvPr id="18" name="Rounded Rectangle 17"/>
          <p:cNvSpPr/>
          <p:nvPr/>
        </p:nvSpPr>
        <p:spPr>
          <a:xfrm>
            <a:off x="4800600" y="5334000"/>
            <a:ext cx="1905000" cy="5334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SMMEs</a:t>
            </a:r>
          </a:p>
        </p:txBody>
      </p:sp>
      <p:sp>
        <p:nvSpPr>
          <p:cNvPr id="19" name="Rounded Rectangle 18"/>
          <p:cNvSpPr/>
          <p:nvPr/>
        </p:nvSpPr>
        <p:spPr>
          <a:xfrm>
            <a:off x="4800600" y="2917371"/>
            <a:ext cx="1905000" cy="5334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Postbank</a:t>
            </a:r>
          </a:p>
        </p:txBody>
      </p:sp>
      <p:sp>
        <p:nvSpPr>
          <p:cNvPr id="20" name="Rounded Rectangle 19"/>
          <p:cNvSpPr/>
          <p:nvPr/>
        </p:nvSpPr>
        <p:spPr>
          <a:xfrm>
            <a:off x="4796971" y="4589688"/>
            <a:ext cx="1905000" cy="552451"/>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Micro- Insurance</a:t>
            </a:r>
          </a:p>
        </p:txBody>
      </p:sp>
      <p:sp>
        <p:nvSpPr>
          <p:cNvPr id="21" name="Rounded Rectangle 20"/>
          <p:cNvSpPr/>
          <p:nvPr/>
        </p:nvSpPr>
        <p:spPr>
          <a:xfrm>
            <a:off x="4800600" y="3680660"/>
            <a:ext cx="1905000" cy="639678"/>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Cooperative banks</a:t>
            </a:r>
          </a:p>
        </p:txBody>
      </p:sp>
      <p:sp>
        <p:nvSpPr>
          <p:cNvPr id="22" name="Rounded Rectangle 21"/>
          <p:cNvSpPr/>
          <p:nvPr/>
        </p:nvSpPr>
        <p:spPr>
          <a:xfrm>
            <a:off x="6858000" y="1143001"/>
            <a:ext cx="2209800" cy="571499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0000"/>
                </a:solidFill>
                <a:ea typeface="ＭＳ Ｐゴシック" pitchFamily="1" charset="-128"/>
              </a:rPr>
              <a:t>Financial Inclusion</a:t>
            </a:r>
          </a:p>
        </p:txBody>
      </p:sp>
      <p:sp>
        <p:nvSpPr>
          <p:cNvPr id="23" name="Rounded Rectangle 22"/>
          <p:cNvSpPr/>
          <p:nvPr/>
        </p:nvSpPr>
        <p:spPr>
          <a:xfrm>
            <a:off x="7010400" y="2171700"/>
            <a:ext cx="1981200" cy="10287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Deepening financial inclusion for individuals</a:t>
            </a:r>
          </a:p>
        </p:txBody>
      </p:sp>
      <p:sp>
        <p:nvSpPr>
          <p:cNvPr id="24" name="Rounded Rectangle 23"/>
          <p:cNvSpPr/>
          <p:nvPr/>
        </p:nvSpPr>
        <p:spPr>
          <a:xfrm>
            <a:off x="6972300" y="3581400"/>
            <a:ext cx="1981200" cy="1008288"/>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Extending access to </a:t>
            </a:r>
            <a:r>
              <a:rPr lang="en-US" sz="1500" dirty="0" smtClean="0">
                <a:solidFill>
                  <a:srgbClr val="FFFFFF"/>
                </a:solidFill>
                <a:ea typeface="ＭＳ Ｐゴシック" pitchFamily="1" charset="-128"/>
              </a:rPr>
              <a:t>credit for SMEs</a:t>
            </a:r>
            <a:endParaRPr lang="en-US" sz="1500" dirty="0">
              <a:solidFill>
                <a:srgbClr val="FFFFFF"/>
              </a:solidFill>
              <a:ea typeface="ＭＳ Ｐゴシック" pitchFamily="1" charset="-128"/>
            </a:endParaRPr>
          </a:p>
        </p:txBody>
      </p:sp>
      <p:sp>
        <p:nvSpPr>
          <p:cNvPr id="25" name="Rounded Rectangle 24"/>
          <p:cNvSpPr/>
          <p:nvPr/>
        </p:nvSpPr>
        <p:spPr>
          <a:xfrm>
            <a:off x="7010400" y="4880810"/>
            <a:ext cx="1981200" cy="986589"/>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500" dirty="0">
                <a:solidFill>
                  <a:srgbClr val="FFFFFF"/>
                </a:solidFill>
                <a:ea typeface="ＭＳ Ｐゴシック" pitchFamily="1" charset="-128"/>
              </a:rPr>
              <a:t>Financial inclusion as transformation tool</a:t>
            </a:r>
          </a:p>
        </p:txBody>
      </p:sp>
      <p:sp>
        <p:nvSpPr>
          <p:cNvPr id="26" name="Rounded Rectangle 25"/>
          <p:cNvSpPr/>
          <p:nvPr/>
        </p:nvSpPr>
        <p:spPr>
          <a:xfrm>
            <a:off x="82216" y="3505200"/>
            <a:ext cx="2203784" cy="609600"/>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Enterprise development</a:t>
            </a:r>
          </a:p>
        </p:txBody>
      </p:sp>
      <p:sp>
        <p:nvSpPr>
          <p:cNvPr id="27" name="Rounded Rectangle 26"/>
          <p:cNvSpPr/>
          <p:nvPr/>
        </p:nvSpPr>
        <p:spPr>
          <a:xfrm>
            <a:off x="82216" y="4191000"/>
            <a:ext cx="2203784" cy="501316"/>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Access to Fin. Services</a:t>
            </a:r>
          </a:p>
        </p:txBody>
      </p:sp>
      <p:sp>
        <p:nvSpPr>
          <p:cNvPr id="28" name="Rounded Rectangle 27"/>
          <p:cNvSpPr/>
          <p:nvPr/>
        </p:nvSpPr>
        <p:spPr>
          <a:xfrm>
            <a:off x="82216" y="4734426"/>
            <a:ext cx="2203784" cy="447174"/>
          </a:xfrm>
          <a:prstGeom prst="round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rgbClr val="FFFFFF"/>
                </a:solidFill>
                <a:ea typeface="ＭＳ Ｐゴシック" pitchFamily="1" charset="-128"/>
              </a:rPr>
              <a:t>Skills development</a:t>
            </a:r>
          </a:p>
        </p:txBody>
      </p:sp>
      <p:sp>
        <p:nvSpPr>
          <p:cNvPr id="29" name="Rounded Rectangle 28"/>
          <p:cNvSpPr/>
          <p:nvPr/>
        </p:nvSpPr>
        <p:spPr>
          <a:xfrm>
            <a:off x="4800600" y="2133600"/>
            <a:ext cx="1905000" cy="53340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500" dirty="0" smtClean="0">
                <a:solidFill>
                  <a:srgbClr val="FFFFFF"/>
                </a:solidFill>
                <a:ea typeface="ＭＳ Ｐゴシック" pitchFamily="1" charset="-128"/>
              </a:rPr>
              <a:t>Dedicated banks</a:t>
            </a:r>
            <a:endParaRPr lang="en-US" sz="1500" dirty="0">
              <a:solidFill>
                <a:srgbClr val="FFFFFF"/>
              </a:solidFill>
              <a:ea typeface="ＭＳ Ｐゴシック" pitchFamily="1" charset="-128"/>
            </a:endParaRPr>
          </a:p>
        </p:txBody>
      </p:sp>
    </p:spTree>
    <p:extLst>
      <p:ext uri="{BB962C8B-B14F-4D97-AF65-F5344CB8AC3E}">
        <p14:creationId xmlns:p14="http://schemas.microsoft.com/office/powerpoint/2010/main" val="327923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43600"/>
            <a:ext cx="26670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6" name="Title 1"/>
          <p:cNvSpPr>
            <a:spLocks noGrp="1"/>
          </p:cNvSpPr>
          <p:nvPr>
            <p:ph type="title"/>
          </p:nvPr>
        </p:nvSpPr>
        <p:spPr>
          <a:xfrm>
            <a:off x="152400" y="76200"/>
            <a:ext cx="8686800" cy="838200"/>
          </a:xfrm>
        </p:spPr>
        <p:txBody>
          <a:bodyPr numCol="1"/>
          <a:lstStyle/>
          <a:p>
            <a:r>
              <a:rPr lang="en-ZA" sz="2800" b="1" dirty="0" smtClean="0">
                <a:latin typeface="Calibri" panose="020F0502020204030204" pitchFamily="34" charset="0"/>
                <a:cs typeface="Calibri" panose="020F0502020204030204" pitchFamily="34" charset="0"/>
              </a:rPr>
              <a:t>Factors to consider in transforming financial sector  </a:t>
            </a:r>
          </a:p>
        </p:txBody>
      </p:sp>
      <p:sp>
        <p:nvSpPr>
          <p:cNvPr id="3" name="Content Placeholder 2"/>
          <p:cNvSpPr>
            <a:spLocks noGrp="1"/>
          </p:cNvSpPr>
          <p:nvPr>
            <p:ph idx="1"/>
          </p:nvPr>
        </p:nvSpPr>
        <p:spPr>
          <a:xfrm>
            <a:off x="0" y="1143000"/>
            <a:ext cx="9144000" cy="5715000"/>
          </a:xfrm>
        </p:spPr>
        <p:txBody>
          <a:bodyPr numCol="1"/>
          <a:lstStyle/>
          <a:p>
            <a:r>
              <a:rPr lang="en-US" u="sng" dirty="0">
                <a:latin typeface="Calibri" panose="020F0502020204030204" pitchFamily="34" charset="0"/>
                <a:cs typeface="Calibri" panose="020F0502020204030204" pitchFamily="34" charset="0"/>
              </a:rPr>
              <a:t>Regulatory </a:t>
            </a:r>
            <a:r>
              <a:rPr lang="en-US" u="sng" dirty="0" smtClean="0">
                <a:latin typeface="Calibri" panose="020F0502020204030204" pitchFamily="34" charset="0"/>
                <a:cs typeface="Calibri" panose="020F0502020204030204" pitchFamily="34" charset="0"/>
              </a:rPr>
              <a:t>obligations</a:t>
            </a:r>
            <a:r>
              <a:rPr lang="en-US" dirty="0" smtClean="0">
                <a:latin typeface="Calibri" panose="020F0502020204030204" pitchFamily="34" charset="0"/>
                <a:cs typeface="Calibri" panose="020F0502020204030204" pitchFamily="34" charset="0"/>
              </a:rPr>
              <a:t>, Twin Peaks brings flexibility</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apital </a:t>
            </a:r>
            <a:r>
              <a:rPr lang="en-US" dirty="0">
                <a:latin typeface="Calibri" panose="020F0502020204030204" pitchFamily="34" charset="0"/>
                <a:cs typeface="Calibri" panose="020F0502020204030204" pitchFamily="34" charset="0"/>
              </a:rPr>
              <a:t>requirements applicable to </a:t>
            </a:r>
            <a:r>
              <a:rPr lang="en-US" dirty="0" smtClean="0">
                <a:latin typeface="Calibri" panose="020F0502020204030204" pitchFamily="34" charset="0"/>
                <a:cs typeface="Calibri" panose="020F0502020204030204" pitchFamily="34" charset="0"/>
              </a:rPr>
              <a:t>banks &amp; insurers</a:t>
            </a:r>
            <a:endParaRPr lang="en-US" dirty="0">
              <a:solidFill>
                <a:srgbClr val="FF0000"/>
              </a:solidFill>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Fit and proper / qualification </a:t>
            </a:r>
            <a:r>
              <a:rPr lang="en-US" dirty="0" smtClean="0">
                <a:latin typeface="Calibri" panose="020F0502020204030204" pitchFamily="34" charset="0"/>
                <a:cs typeface="Calibri" panose="020F0502020204030204" pitchFamily="34" charset="0"/>
              </a:rPr>
              <a:t>requirements</a:t>
            </a:r>
          </a:p>
          <a:p>
            <a:pPr lvl="1"/>
            <a:r>
              <a:rPr lang="en-US" dirty="0" smtClean="0">
                <a:latin typeface="Calibri" panose="020F0502020204030204" pitchFamily="34" charset="0"/>
                <a:cs typeface="Calibri" panose="020F0502020204030204" pitchFamily="34" charset="0"/>
              </a:rPr>
              <a:t>Anti-money laundering KYC compliance requirements</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Require a </a:t>
            </a:r>
            <a:r>
              <a:rPr lang="en-US" dirty="0">
                <a:latin typeface="Calibri" panose="020F0502020204030204" pitchFamily="34" charset="0"/>
                <a:cs typeface="Calibri" panose="020F0502020204030204" pitchFamily="34" charset="0"/>
              </a:rPr>
              <a:t>proportionate, risk based and enabling regulatory framework for smaller </a:t>
            </a:r>
            <a:r>
              <a:rPr lang="en-US" dirty="0" smtClean="0">
                <a:latin typeface="Calibri" panose="020F0502020204030204" pitchFamily="34" charset="0"/>
                <a:cs typeface="Calibri" panose="020F0502020204030204" pitchFamily="34" charset="0"/>
              </a:rPr>
              <a:t>firms </a:t>
            </a:r>
            <a:endParaRPr lang="en-US" dirty="0">
              <a:latin typeface="Calibri" panose="020F0502020204030204" pitchFamily="34" charset="0"/>
              <a:cs typeface="Calibri" panose="020F0502020204030204" pitchFamily="34" charset="0"/>
            </a:endParaRPr>
          </a:p>
          <a:p>
            <a:r>
              <a:rPr lang="en-US" u="sng" dirty="0" smtClean="0">
                <a:latin typeface="Calibri" panose="020F0502020204030204" pitchFamily="34" charset="0"/>
                <a:cs typeface="Calibri" panose="020F0502020204030204" pitchFamily="34" charset="0"/>
              </a:rPr>
              <a:t>Non-regulatory obligations</a:t>
            </a:r>
            <a:r>
              <a:rPr lang="en-US" dirty="0" smtClean="0">
                <a:latin typeface="Calibri" panose="020F0502020204030204" pitchFamily="34" charset="0"/>
                <a:cs typeface="Calibri" panose="020F0502020204030204" pitchFamily="34" charset="0"/>
              </a:rPr>
              <a:t> as financial </a:t>
            </a:r>
            <a:r>
              <a:rPr lang="en-US" dirty="0">
                <a:latin typeface="Calibri" panose="020F0502020204030204" pitchFamily="34" charset="0"/>
                <a:cs typeface="Calibri" panose="020F0502020204030204" pitchFamily="34" charset="0"/>
              </a:rPr>
              <a:t>institutions </a:t>
            </a:r>
            <a:r>
              <a:rPr lang="en-US" dirty="0" smtClean="0">
                <a:latin typeface="Calibri" panose="020F0502020204030204" pitchFamily="34" charset="0"/>
                <a:cs typeface="Calibri" panose="020F0502020204030204" pitchFamily="34" charset="0"/>
              </a:rPr>
              <a:t>are </a:t>
            </a:r>
            <a:r>
              <a:rPr lang="en-US" u="sng" dirty="0">
                <a:latin typeface="Calibri" panose="020F0502020204030204" pitchFamily="34" charset="0"/>
                <a:cs typeface="Calibri" panose="020F0502020204030204" pitchFamily="34" charset="0"/>
              </a:rPr>
              <a:t>custodians of other peoples </a:t>
            </a:r>
            <a:r>
              <a:rPr lang="en-US" u="sng" dirty="0" smtClean="0">
                <a:latin typeface="Calibri" panose="020F0502020204030204" pitchFamily="34" charset="0"/>
                <a:cs typeface="Calibri" panose="020F0502020204030204" pitchFamily="34" charset="0"/>
              </a:rPr>
              <a:t>money</a:t>
            </a:r>
            <a:endParaRPr lang="en-US" u="sng"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“Gate-keepers</a:t>
            </a:r>
            <a:r>
              <a:rPr lang="en-US" dirty="0">
                <a:latin typeface="Calibri" panose="020F0502020204030204" pitchFamily="34" charset="0"/>
                <a:cs typeface="Calibri" panose="020F0502020204030204" pitchFamily="34" charset="0"/>
              </a:rPr>
              <a:t>” asset consultants who direct investment to established </a:t>
            </a:r>
            <a:r>
              <a:rPr lang="en-US" dirty="0" smtClean="0">
                <a:latin typeface="Calibri" panose="020F0502020204030204" pitchFamily="34" charset="0"/>
                <a:cs typeface="Calibri" panose="020F0502020204030204" pitchFamily="34" charset="0"/>
              </a:rPr>
              <a:t>businesses </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Insurers </a:t>
            </a:r>
            <a:r>
              <a:rPr lang="en-US" dirty="0">
                <a:latin typeface="Calibri" panose="020F0502020204030204" pitchFamily="34" charset="0"/>
                <a:cs typeface="Calibri" panose="020F0502020204030204" pitchFamily="34" charset="0"/>
              </a:rPr>
              <a:t>not in </a:t>
            </a:r>
            <a:r>
              <a:rPr lang="en-US" dirty="0" smtClean="0">
                <a:latin typeface="Calibri" panose="020F0502020204030204" pitchFamily="34" charset="0"/>
                <a:cs typeface="Calibri" panose="020F0502020204030204" pitchFamily="34" charset="0"/>
              </a:rPr>
              <a:t>sufficient control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procurement </a:t>
            </a:r>
            <a:r>
              <a:rPr lang="en-US" dirty="0">
                <a:latin typeface="Calibri" panose="020F0502020204030204" pitchFamily="34" charset="0"/>
                <a:cs typeface="Calibri" panose="020F0502020204030204" pitchFamily="34" charset="0"/>
              </a:rPr>
              <a:t>spend – outsourced to brokers e.g. separate panels for motor body repairers </a:t>
            </a:r>
          </a:p>
          <a:p>
            <a:pPr>
              <a:buFont typeface="Arial" pitchFamily="34" charset="0"/>
              <a:buChar char="•"/>
              <a:defRPr/>
            </a:pPr>
            <a:r>
              <a:rPr lang="en-ZA" altLang="en-ZA" dirty="0" smtClean="0">
                <a:latin typeface="Calibri" panose="020F0502020204030204" pitchFamily="34" charset="0"/>
                <a:cs typeface="Calibri" panose="020F0502020204030204" pitchFamily="34" charset="0"/>
              </a:rPr>
              <a:t>Enforcement of BEE codes and FSC targets: </a:t>
            </a:r>
            <a:r>
              <a:rPr lang="en-ZA" altLang="en-ZA" u="sng" dirty="0" smtClean="0">
                <a:latin typeface="Calibri" panose="020F0502020204030204" pitchFamily="34" charset="0"/>
                <a:cs typeface="Calibri" panose="020F0502020204030204" pitchFamily="34" charset="0"/>
              </a:rPr>
              <a:t>stronger role of the regulators </a:t>
            </a:r>
            <a:r>
              <a:rPr lang="en-ZA" altLang="en-ZA" dirty="0" smtClean="0">
                <a:latin typeface="Calibri" panose="020F0502020204030204" pitchFamily="34" charset="0"/>
                <a:cs typeface="Calibri" panose="020F0502020204030204" pitchFamily="34" charset="0"/>
              </a:rPr>
              <a:t>at the coal-face?</a:t>
            </a:r>
          </a:p>
        </p:txBody>
      </p:sp>
      <p:sp>
        <p:nvSpPr>
          <p:cNvPr id="4" name="Slide Number Placeholder 3"/>
          <p:cNvSpPr>
            <a:spLocks noGrp="1"/>
          </p:cNvSpPr>
          <p:nvPr>
            <p:ph type="sldNum" sz="quarter" idx="12"/>
          </p:nvPr>
        </p:nvSpPr>
        <p:spPr/>
        <p:txBody>
          <a:bodyPr numCol="1"/>
          <a:lstStyle/>
          <a:p>
            <a:pPr>
              <a:defRPr/>
            </a:pPr>
            <a:fld id="{849202C0-25DC-4262-BD96-AD022240E758}" type="slidenum">
              <a:rPr lang="en-US" smtClean="0">
                <a:solidFill>
                  <a:srgbClr val="808080"/>
                </a:solidFill>
              </a:rPr>
              <a:pPr>
                <a:defRPr/>
              </a:pPr>
              <a:t>18</a:t>
            </a:fld>
            <a:endParaRPr lang="en-US" sz="1400" b="0">
              <a:solidFill>
                <a:srgbClr val="000000"/>
              </a:solidFill>
              <a:latin typeface="Arial"/>
            </a:endParaRPr>
          </a:p>
        </p:txBody>
      </p:sp>
    </p:spTree>
    <p:extLst>
      <p:ext uri="{BB962C8B-B14F-4D97-AF65-F5344CB8AC3E}">
        <p14:creationId xmlns:p14="http://schemas.microsoft.com/office/powerpoint/2010/main" val="13942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z="2800" b="1" dirty="0" smtClean="0">
                <a:latin typeface="Calibri" panose="020F0502020204030204" pitchFamily="34" charset="0"/>
                <a:cs typeface="Calibri" panose="020F0502020204030204" pitchFamily="34" charset="0"/>
              </a:rPr>
              <a:t>Why are bank BEE deals different? </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smtClean="0">
                <a:latin typeface="Calibri" panose="020F0502020204030204" pitchFamily="34" charset="0"/>
                <a:cs typeface="Calibri" panose="020F0502020204030204" pitchFamily="34" charset="0"/>
              </a:rPr>
              <a:t>Banks are regulated INTRUSIVELY, INTENSELY and EFFECTIVELY</a:t>
            </a:r>
          </a:p>
          <a:p>
            <a:r>
              <a:rPr lang="en-US" dirty="0" smtClean="0">
                <a:latin typeface="Calibri" panose="020F0502020204030204" pitchFamily="34" charset="0"/>
                <a:cs typeface="Calibri" panose="020F0502020204030204" pitchFamily="34" charset="0"/>
              </a:rPr>
              <a:t>Banks are different from both other sectors of the economy and with rest of financial sector</a:t>
            </a:r>
          </a:p>
          <a:p>
            <a:pPr lvl="1"/>
            <a:r>
              <a:rPr lang="en-US" dirty="0" smtClean="0">
                <a:latin typeface="Calibri" panose="020F0502020204030204" pitchFamily="34" charset="0"/>
                <a:cs typeface="Calibri" panose="020F0502020204030204" pitchFamily="34" charset="0"/>
              </a:rPr>
              <a:t>A significant shareholder cannot buy banking shares by borrowing from another bank (need UNENCUMBERED CAPITAL)</a:t>
            </a:r>
          </a:p>
          <a:p>
            <a:pPr lvl="1"/>
            <a:r>
              <a:rPr lang="en-US" dirty="0" smtClean="0">
                <a:latin typeface="Calibri" panose="020F0502020204030204" pitchFamily="34" charset="0"/>
                <a:cs typeface="Calibri" panose="020F0502020204030204" pitchFamily="34" charset="0"/>
              </a:rPr>
              <a:t>Banks get their capital from equity (shareholders) to safeguard against losses</a:t>
            </a:r>
          </a:p>
          <a:p>
            <a:pPr lvl="1"/>
            <a:r>
              <a:rPr lang="en-US" dirty="0" smtClean="0">
                <a:latin typeface="Calibri" panose="020F0502020204030204" pitchFamily="34" charset="0"/>
                <a:cs typeface="Calibri" panose="020F0502020204030204" pitchFamily="34" charset="0"/>
              </a:rPr>
              <a:t>What banks lend out they obtain from depositors and bond holders</a:t>
            </a:r>
          </a:p>
          <a:p>
            <a:r>
              <a:rPr lang="en-US" dirty="0" smtClean="0">
                <a:latin typeface="Calibri" panose="020F0502020204030204" pitchFamily="34" charset="0"/>
                <a:cs typeface="Calibri" panose="020F0502020204030204" pitchFamily="34" charset="0"/>
              </a:rPr>
              <a:t>Banks and State are interconnected, as they are </a:t>
            </a:r>
            <a:r>
              <a:rPr lang="en-US" dirty="0">
                <a:latin typeface="Calibri" panose="020F0502020204030204" pitchFamily="34" charset="0"/>
                <a:cs typeface="Calibri" panose="020F0502020204030204" pitchFamily="34" charset="0"/>
              </a:rPr>
              <a:t>biggest buyers of sovereign bonds</a:t>
            </a:r>
            <a:r>
              <a:rPr lang="en-US" dirty="0" smtClean="0">
                <a:latin typeface="Calibri" panose="020F0502020204030204" pitchFamily="34" charset="0"/>
                <a:cs typeface="Calibri" panose="020F0502020204030204" pitchFamily="34" charset="0"/>
              </a:rPr>
              <a:t>, which they need for their regulated capital (Basel 3) </a:t>
            </a:r>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Greek crisis due to sovereign </a:t>
            </a:r>
            <a:r>
              <a:rPr lang="en-US" dirty="0" smtClean="0">
                <a:latin typeface="Calibri" panose="020F0502020204030204" pitchFamily="34" charset="0"/>
                <a:cs typeface="Calibri" panose="020F0502020204030204" pitchFamily="34" charset="0"/>
              </a:rPr>
              <a:t>downgrade </a:t>
            </a:r>
            <a:r>
              <a:rPr lang="en-US" dirty="0">
                <a:latin typeface="Calibri" panose="020F0502020204030204" pitchFamily="34" charset="0"/>
                <a:cs typeface="Calibri" panose="020F0502020204030204" pitchFamily="34" charset="0"/>
              </a:rPr>
              <a:t>caused banking risk</a:t>
            </a:r>
          </a:p>
          <a:p>
            <a:pPr lvl="2"/>
            <a:r>
              <a:rPr lang="en-US" dirty="0">
                <a:latin typeface="Calibri" panose="020F0502020204030204" pitchFamily="34" charset="0"/>
                <a:cs typeface="Calibri" panose="020F0502020204030204" pitchFamily="34" charset="0"/>
              </a:rPr>
              <a:t>EU banking risk caused sovereign risks </a:t>
            </a:r>
            <a:r>
              <a:rPr lang="en-US" dirty="0" smtClean="0">
                <a:latin typeface="Calibri" panose="020F0502020204030204" pitchFamily="34" charset="0"/>
                <a:cs typeface="Calibri" panose="020F0502020204030204" pitchFamily="34" charset="0"/>
              </a:rPr>
              <a:t> and country downgrades</a:t>
            </a:r>
          </a:p>
          <a:p>
            <a:r>
              <a:rPr lang="en-US" dirty="0" smtClean="0">
                <a:latin typeface="Calibri" panose="020F0502020204030204" pitchFamily="34" charset="0"/>
                <a:cs typeface="Calibri" panose="020F0502020204030204" pitchFamily="34" charset="0"/>
              </a:rPr>
              <a:t>Failure of a major bank has domino effect and causes other banks to fail, causing depression/recession in the economy, and massive loss of jobs (SIFIs)</a:t>
            </a: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19</a:t>
            </a:fld>
            <a:endParaRPr lang="en-US" sz="1400" b="0">
              <a:solidFill>
                <a:srgbClr val="000000"/>
              </a:solidFill>
              <a:latin typeface="Arial"/>
            </a:endParaRPr>
          </a:p>
        </p:txBody>
      </p:sp>
    </p:spTree>
    <p:extLst>
      <p:ext uri="{BB962C8B-B14F-4D97-AF65-F5344CB8AC3E}">
        <p14:creationId xmlns:p14="http://schemas.microsoft.com/office/powerpoint/2010/main" val="232959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numCol="1"/>
          <a:lstStyle/>
          <a:p>
            <a:r>
              <a:rPr lang="en-US" sz="2800" b="1" dirty="0" smtClean="0">
                <a:latin typeface="Calibri" panose="020F0502020204030204" pitchFamily="34" charset="0"/>
                <a:cs typeface="Calibri" panose="020F0502020204030204" pitchFamily="34" charset="0"/>
              </a:rPr>
              <a:t>National Treasury welcomes the transformation debate</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8763000" cy="4800600"/>
          </a:xfrm>
        </p:spPr>
        <p:txBody>
          <a:bodyPr numCol="1"/>
          <a:lstStyle/>
          <a:p>
            <a:r>
              <a:rPr lang="en-US" dirty="0" smtClean="0">
                <a:latin typeface="Calibri" panose="020F0502020204030204" pitchFamily="34" charset="0"/>
                <a:cs typeface="Calibri" panose="020F0502020204030204" pitchFamily="34" charset="0"/>
              </a:rPr>
              <a:t>National Treasury welcomes </a:t>
            </a:r>
            <a:r>
              <a:rPr lang="en-US" dirty="0">
                <a:latin typeface="Calibri" panose="020F0502020204030204" pitchFamily="34" charset="0"/>
                <a:cs typeface="Calibri" panose="020F0502020204030204" pitchFamily="34" charset="0"/>
              </a:rPr>
              <a:t>the public hearings on </a:t>
            </a:r>
            <a:r>
              <a:rPr lang="en-US" dirty="0" smtClean="0">
                <a:latin typeface="Calibri" panose="020F0502020204030204" pitchFamily="34" charset="0"/>
                <a:cs typeface="Calibri" panose="020F0502020204030204" pitchFamily="34" charset="0"/>
              </a:rPr>
              <a:t>transformation </a:t>
            </a:r>
            <a:r>
              <a:rPr lang="en-US" dirty="0">
                <a:latin typeface="Calibri" panose="020F0502020204030204" pitchFamily="34" charset="0"/>
                <a:cs typeface="Calibri" panose="020F0502020204030204" pitchFamily="34" charset="0"/>
              </a:rPr>
              <a:t>in the </a:t>
            </a:r>
            <a:r>
              <a:rPr lang="en-US" dirty="0" smtClean="0">
                <a:latin typeface="Calibri" panose="020F0502020204030204" pitchFamily="34" charset="0"/>
                <a:cs typeface="Calibri" panose="020F0502020204030204" pitchFamily="34" charset="0"/>
              </a:rPr>
              <a:t>financial sector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Opportunity to deal with the real </a:t>
            </a:r>
            <a:r>
              <a:rPr lang="en-US" dirty="0" smtClean="0">
                <a:latin typeface="Calibri" panose="020F0502020204030204" pitchFamily="34" charset="0"/>
                <a:cs typeface="Calibri" panose="020F0502020204030204" pitchFamily="34" charset="0"/>
              </a:rPr>
              <a:t>issues and ask: </a:t>
            </a:r>
          </a:p>
          <a:p>
            <a:pPr lvl="1"/>
            <a:r>
              <a:rPr lang="en-US" i="1" dirty="0" smtClean="0">
                <a:latin typeface="Calibri" panose="020F0502020204030204" pitchFamily="34" charset="0"/>
                <a:cs typeface="Calibri" panose="020F0502020204030204" pitchFamily="34" charset="0"/>
              </a:rPr>
              <a:t>why have current </a:t>
            </a:r>
            <a:r>
              <a:rPr lang="en-US" i="1" dirty="0">
                <a:latin typeface="Calibri" panose="020F0502020204030204" pitchFamily="34" charset="0"/>
                <a:cs typeface="Calibri" panose="020F0502020204030204" pitchFamily="34" charset="0"/>
              </a:rPr>
              <a:t>transformation initiatives </a:t>
            </a:r>
            <a:r>
              <a:rPr lang="en-US" i="1" dirty="0" smtClean="0">
                <a:latin typeface="Calibri" panose="020F0502020204030204" pitchFamily="34" charset="0"/>
                <a:cs typeface="Calibri" panose="020F0502020204030204" pitchFamily="34" charset="0"/>
              </a:rPr>
              <a:t>not been as successful as required, after </a:t>
            </a:r>
            <a:r>
              <a:rPr lang="en-US" i="1" dirty="0">
                <a:latin typeface="Calibri" panose="020F0502020204030204" pitchFamily="34" charset="0"/>
                <a:cs typeface="Calibri" panose="020F0502020204030204" pitchFamily="34" charset="0"/>
              </a:rPr>
              <a:t>20 years of </a:t>
            </a:r>
            <a:r>
              <a:rPr lang="en-US" i="1" dirty="0" smtClean="0">
                <a:latin typeface="Calibri" panose="020F0502020204030204" pitchFamily="34" charset="0"/>
                <a:cs typeface="Calibri" panose="020F0502020204030204" pitchFamily="34" charset="0"/>
              </a:rPr>
              <a:t>freedom?</a:t>
            </a:r>
            <a:endParaRPr lang="en-US" i="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Economic </a:t>
            </a:r>
            <a:r>
              <a:rPr lang="en-US" dirty="0" smtClean="0">
                <a:latin typeface="Calibri" panose="020F0502020204030204" pitchFamily="34" charset="0"/>
                <a:cs typeface="Calibri" panose="020F0502020204030204" pitchFamily="34" charset="0"/>
              </a:rPr>
              <a:t>transformation, de-</a:t>
            </a:r>
            <a:r>
              <a:rPr lang="en-US" dirty="0" err="1" smtClean="0">
                <a:latin typeface="Calibri" panose="020F0502020204030204" pitchFamily="34" charset="0"/>
                <a:cs typeface="Calibri" panose="020F0502020204030204" pitchFamily="34" charset="0"/>
              </a:rPr>
              <a:t>racialisation</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 reducing inequality critical for political stability</a:t>
            </a:r>
          </a:p>
          <a:p>
            <a:r>
              <a:rPr lang="en-US" dirty="0">
                <a:latin typeface="Calibri" panose="020F0502020204030204" pitchFamily="34" charset="0"/>
                <a:cs typeface="Calibri" panose="020F0502020204030204" pitchFamily="34" charset="0"/>
              </a:rPr>
              <a:t>Priority for Treasury is mass-based </a:t>
            </a:r>
            <a:r>
              <a:rPr lang="en-US" dirty="0" smtClean="0">
                <a:latin typeface="Calibri" panose="020F0502020204030204" pitchFamily="34" charset="0"/>
                <a:cs typeface="Calibri" panose="020F0502020204030204" pitchFamily="34" charset="0"/>
              </a:rPr>
              <a:t>and sustainable transformation </a:t>
            </a:r>
            <a:r>
              <a:rPr lang="en-US" dirty="0">
                <a:latin typeface="Calibri" panose="020F0502020204030204" pitchFamily="34" charset="0"/>
                <a:cs typeface="Calibri" panose="020F0502020204030204" pitchFamily="34" charset="0"/>
              </a:rPr>
              <a:t>rather than for </a:t>
            </a:r>
            <a:r>
              <a:rPr lang="en-US" dirty="0" smtClean="0">
                <a:latin typeface="Calibri" panose="020F0502020204030204" pitchFamily="34" charset="0"/>
                <a:cs typeface="Calibri" panose="020F0502020204030204" pitchFamily="34" charset="0"/>
              </a:rPr>
              <a:t>a few </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Some tax </a:t>
            </a:r>
            <a:r>
              <a:rPr lang="en-US" dirty="0">
                <a:latin typeface="Calibri" panose="020F0502020204030204" pitchFamily="34" charset="0"/>
                <a:cs typeface="Calibri" panose="020F0502020204030204" pitchFamily="34" charset="0"/>
              </a:rPr>
              <a:t>incentives to promote </a:t>
            </a:r>
            <a:r>
              <a:rPr lang="en-US" dirty="0" smtClean="0">
                <a:latin typeface="Calibri" panose="020F0502020204030204" pitchFamily="34" charset="0"/>
                <a:cs typeface="Calibri" panose="020F0502020204030204" pitchFamily="34" charset="0"/>
              </a:rPr>
              <a:t>empowerment and </a:t>
            </a:r>
            <a:r>
              <a:rPr lang="en-US" dirty="0">
                <a:latin typeface="Calibri" panose="020F0502020204030204" pitchFamily="34" charset="0"/>
                <a:cs typeface="Calibri" panose="020F0502020204030204" pitchFamily="34" charset="0"/>
              </a:rPr>
              <a:t>ESOPs </a:t>
            </a:r>
            <a:endParaRPr lang="en-US" dirty="0" smtClean="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The financial sector must work for ALL South Africans</a:t>
            </a:r>
          </a:p>
          <a:p>
            <a:pPr lvl="1"/>
            <a:r>
              <a:rPr lang="en-US" dirty="0" smtClean="0">
                <a:latin typeface="Calibri" panose="020F0502020204030204" pitchFamily="34" charset="0"/>
                <a:cs typeface="Calibri" panose="020F0502020204030204" pitchFamily="34" charset="0"/>
              </a:rPr>
              <a:t>Need to generate more asset wealth for more South Africans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Annexure F in 2017 Budget Review provides </a:t>
            </a:r>
            <a:r>
              <a:rPr lang="en-US" dirty="0" smtClean="0">
                <a:latin typeface="Calibri" panose="020F0502020204030204" pitchFamily="34" charset="0"/>
                <a:cs typeface="Calibri" panose="020F0502020204030204" pitchFamily="34" charset="0"/>
              </a:rPr>
              <a:t>NT </a:t>
            </a:r>
            <a:r>
              <a:rPr lang="en-US" dirty="0">
                <a:latin typeface="Calibri" panose="020F0502020204030204" pitchFamily="34" charset="0"/>
                <a:cs typeface="Calibri" panose="020F0502020204030204" pitchFamily="34" charset="0"/>
              </a:rPr>
              <a:t>perspective</a:t>
            </a:r>
          </a:p>
          <a:p>
            <a:r>
              <a:rPr lang="en-US" dirty="0">
                <a:latin typeface="Calibri" panose="020F0502020204030204" pitchFamily="34" charset="0"/>
                <a:cs typeface="Calibri" panose="020F0502020204030204" pitchFamily="34" charset="0"/>
              </a:rPr>
              <a:t>We are here to listen, and will respond </a:t>
            </a:r>
            <a:r>
              <a:rPr lang="en-US" dirty="0" smtClean="0">
                <a:latin typeface="Calibri" panose="020F0502020204030204" pitchFamily="34" charset="0"/>
                <a:cs typeface="Calibri" panose="020F0502020204030204" pitchFamily="34" charset="0"/>
              </a:rPr>
              <a:t>once </a:t>
            </a:r>
            <a:r>
              <a:rPr lang="en-US" dirty="0">
                <a:latin typeface="Calibri" panose="020F0502020204030204" pitchFamily="34" charset="0"/>
                <a:cs typeface="Calibri" panose="020F0502020204030204" pitchFamily="34" charset="0"/>
              </a:rPr>
              <a:t>all the submissions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made</a:t>
            </a:r>
          </a:p>
          <a:p>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2</a:t>
            </a:fld>
            <a:endParaRPr lang="en-US" sz="1400" b="0">
              <a:solidFill>
                <a:srgbClr val="000000"/>
              </a:solidFill>
              <a:latin typeface="Arial"/>
            </a:endParaRPr>
          </a:p>
        </p:txBody>
      </p:sp>
    </p:spTree>
    <p:extLst>
      <p:ext uri="{BB962C8B-B14F-4D97-AF65-F5344CB8AC3E}">
        <p14:creationId xmlns:p14="http://schemas.microsoft.com/office/powerpoint/2010/main" val="282069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z="2800" b="1" dirty="0" smtClean="0">
                <a:latin typeface="Calibri" panose="020F0502020204030204" pitchFamily="34" charset="0"/>
                <a:cs typeface="Calibri" panose="020F0502020204030204" pitchFamily="34" charset="0"/>
              </a:rPr>
              <a:t>How are bank BEE deals different? </a:t>
            </a:r>
            <a:r>
              <a:rPr lang="en-US" sz="2800" b="1" dirty="0" err="1" smtClean="0">
                <a:latin typeface="Calibri" panose="020F0502020204030204" pitchFamily="34" charset="0"/>
                <a:cs typeface="Calibri" panose="020F0502020204030204" pitchFamily="34" charset="0"/>
              </a:rPr>
              <a:t>cont</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smtClean="0">
                <a:latin typeface="Calibri" panose="020F0502020204030204" pitchFamily="34" charset="0"/>
                <a:cs typeface="Calibri" panose="020F0502020204030204" pitchFamily="34" charset="0"/>
              </a:rPr>
              <a:t>Traditional BEE funding model is to fund a BEE deal through future dividends which fund a company loan against such dividends</a:t>
            </a:r>
          </a:p>
          <a:p>
            <a:r>
              <a:rPr lang="en-US" dirty="0" smtClean="0">
                <a:latin typeface="Calibri" panose="020F0502020204030204" pitchFamily="34" charset="0"/>
                <a:cs typeface="Calibri" panose="020F0502020204030204" pitchFamily="34" charset="0"/>
              </a:rPr>
              <a:t>A significant shareholder (or more than 15%) ideally needs to fund such shares with hard cash, that is not borrowed</a:t>
            </a:r>
          </a:p>
          <a:p>
            <a:r>
              <a:rPr lang="en-US" dirty="0" smtClean="0">
                <a:latin typeface="Calibri" panose="020F0502020204030204" pitchFamily="34" charset="0"/>
                <a:cs typeface="Calibri" panose="020F0502020204030204" pitchFamily="34" charset="0"/>
              </a:rPr>
              <a:t>If bank fails, shareholders lose their capital and have to put in more capital to maintain their share. </a:t>
            </a:r>
          </a:p>
          <a:p>
            <a:pPr lvl="1"/>
            <a:r>
              <a:rPr lang="en-US" dirty="0" smtClean="0">
                <a:latin typeface="Calibri" panose="020F0502020204030204" pitchFamily="34" charset="0"/>
                <a:cs typeface="Calibri" panose="020F0502020204030204" pitchFamily="34" charset="0"/>
              </a:rPr>
              <a:t>In addition, bond holders who lend to a bank so that the bank can on lend to others lose their loans (junior, senior debt)</a:t>
            </a:r>
          </a:p>
          <a:p>
            <a:r>
              <a:rPr lang="en-US" dirty="0" smtClean="0">
                <a:latin typeface="Calibri" panose="020F0502020204030204" pitchFamily="34" charset="0"/>
                <a:cs typeface="Calibri" panose="020F0502020204030204" pitchFamily="34" charset="0"/>
              </a:rPr>
              <a:t>Both banking and insurance have regulated capital, and this must be taken into account for ownership targets in BEE deals</a:t>
            </a:r>
          </a:p>
          <a:p>
            <a:endParaRPr lang="en-US" dirty="0" smtClean="0">
              <a:latin typeface="Calibri" panose="020F0502020204030204" pitchFamily="34" charset="0"/>
              <a:cs typeface="Calibri" panose="020F0502020204030204" pitchFamily="34" charset="0"/>
            </a:endParaRPr>
          </a:p>
          <a:p>
            <a:r>
              <a:rPr lang="en-US" b="1" dirty="0" smtClean="0">
                <a:solidFill>
                  <a:srgbClr val="C00000"/>
                </a:solidFill>
                <a:latin typeface="Calibri" panose="020F0502020204030204" pitchFamily="34" charset="0"/>
                <a:cs typeface="Calibri" panose="020F0502020204030204" pitchFamily="34" charset="0"/>
              </a:rPr>
              <a:t>Taking these factors into account requires innovative solutions to support black ownership in the financial sector</a:t>
            </a:r>
            <a:endParaRPr lang="en-US" b="1" dirty="0">
              <a:solidFill>
                <a:srgbClr val="C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20</a:t>
            </a:fld>
            <a:endParaRPr lang="en-US" sz="1400" b="0">
              <a:solidFill>
                <a:srgbClr val="000000"/>
              </a:solidFill>
              <a:latin typeface="Arial"/>
            </a:endParaRPr>
          </a:p>
        </p:txBody>
      </p:sp>
    </p:spTree>
    <p:extLst>
      <p:ext uri="{BB962C8B-B14F-4D97-AF65-F5344CB8AC3E}">
        <p14:creationId xmlns:p14="http://schemas.microsoft.com/office/powerpoint/2010/main" val="387262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numCol="1"/>
          <a:lstStyle/>
          <a:p>
            <a:r>
              <a:rPr lang="en-US" sz="2800" b="1" dirty="0" smtClean="0">
                <a:latin typeface="Calibri" panose="020F0502020204030204" pitchFamily="34" charset="0"/>
                <a:cs typeface="Calibri" panose="020F0502020204030204" pitchFamily="34" charset="0"/>
              </a:rPr>
              <a:t>Options to accelerate transformation of the financial sector</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95400"/>
            <a:ext cx="8763000" cy="4572000"/>
          </a:xfrm>
        </p:spPr>
        <p:txBody>
          <a:bodyPr numCol="1"/>
          <a:lstStyle/>
          <a:p>
            <a:pPr marL="0" indent="0">
              <a:buNone/>
            </a:pPr>
            <a:r>
              <a:rPr lang="en-US" sz="1400" dirty="0" smtClean="0">
                <a:solidFill>
                  <a:srgbClr val="FF0000"/>
                </a:solidFill>
              </a:rPr>
              <a:t> </a:t>
            </a:r>
            <a:endParaRPr lang="en-US" sz="1400" dirty="0">
              <a:solidFill>
                <a:srgbClr val="FF0000"/>
              </a:solidFill>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21</a:t>
            </a:fld>
            <a:endParaRPr lang="en-US" sz="1400" b="0">
              <a:solidFill>
                <a:srgbClr val="000000"/>
              </a:solidFill>
              <a:latin typeface="Arial"/>
            </a:endParaRPr>
          </a:p>
        </p:txBody>
      </p:sp>
      <p:sp>
        <p:nvSpPr>
          <p:cNvPr id="6" name="Left-Right Arrow 5"/>
          <p:cNvSpPr/>
          <p:nvPr/>
        </p:nvSpPr>
        <p:spPr>
          <a:xfrm>
            <a:off x="457200" y="3733800"/>
            <a:ext cx="8229600" cy="533400"/>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pitchFamily="1" charset="-128"/>
            </a:endParaRPr>
          </a:p>
        </p:txBody>
      </p:sp>
      <p:sp>
        <p:nvSpPr>
          <p:cNvPr id="10" name="TextBox 9"/>
          <p:cNvSpPr txBox="1"/>
          <p:nvPr/>
        </p:nvSpPr>
        <p:spPr>
          <a:xfrm>
            <a:off x="381000" y="4230469"/>
            <a:ext cx="2895600" cy="646331"/>
          </a:xfrm>
          <a:prstGeom prst="rect">
            <a:avLst/>
          </a:prstGeom>
          <a:noFill/>
        </p:spPr>
        <p:txBody>
          <a:bodyPr wrap="square" numCol="1" rtlCol="0">
            <a:spAutoFit/>
          </a:bodyPr>
          <a:lstStyle/>
          <a:p>
            <a:r>
              <a:rPr lang="en-US" b="1" dirty="0" smtClean="0">
                <a:solidFill>
                  <a:srgbClr val="C00000"/>
                </a:solidFill>
              </a:rPr>
              <a:t>State-led </a:t>
            </a:r>
            <a:endParaRPr lang="en-US" b="1" dirty="0">
              <a:solidFill>
                <a:srgbClr val="C00000"/>
              </a:solidFill>
            </a:endParaRPr>
          </a:p>
          <a:p>
            <a:r>
              <a:rPr lang="en-US" b="1" dirty="0">
                <a:solidFill>
                  <a:srgbClr val="C00000"/>
                </a:solidFill>
              </a:rPr>
              <a:t>solutions</a:t>
            </a:r>
          </a:p>
        </p:txBody>
      </p:sp>
      <p:sp>
        <p:nvSpPr>
          <p:cNvPr id="11" name="TextBox 10"/>
          <p:cNvSpPr txBox="1"/>
          <p:nvPr/>
        </p:nvSpPr>
        <p:spPr>
          <a:xfrm>
            <a:off x="7086600" y="4230469"/>
            <a:ext cx="3048000" cy="646331"/>
          </a:xfrm>
          <a:prstGeom prst="rect">
            <a:avLst/>
          </a:prstGeom>
          <a:noFill/>
        </p:spPr>
        <p:txBody>
          <a:bodyPr wrap="square" numCol="1" rtlCol="0">
            <a:spAutoFit/>
          </a:bodyPr>
          <a:lstStyle/>
          <a:p>
            <a:r>
              <a:rPr lang="en-US" b="1" dirty="0" smtClean="0">
                <a:solidFill>
                  <a:srgbClr val="C00000"/>
                </a:solidFill>
              </a:rPr>
              <a:t>Market-orientated </a:t>
            </a:r>
            <a:endParaRPr lang="en-US" b="1" dirty="0">
              <a:solidFill>
                <a:srgbClr val="C00000"/>
              </a:solidFill>
            </a:endParaRPr>
          </a:p>
          <a:p>
            <a:r>
              <a:rPr lang="en-US" b="1" dirty="0">
                <a:solidFill>
                  <a:srgbClr val="C00000"/>
                </a:solidFill>
              </a:rPr>
              <a:t>solutions</a:t>
            </a:r>
          </a:p>
        </p:txBody>
      </p:sp>
      <p:sp>
        <p:nvSpPr>
          <p:cNvPr id="12" name="Line Callout 2 11"/>
          <p:cNvSpPr/>
          <p:nvPr/>
        </p:nvSpPr>
        <p:spPr>
          <a:xfrm>
            <a:off x="76200" y="2743200"/>
            <a:ext cx="3200400" cy="838200"/>
          </a:xfrm>
          <a:prstGeom prst="borderCallout2">
            <a:avLst>
              <a:gd name="adj1" fmla="val 134766"/>
              <a:gd name="adj2" fmla="val 35223"/>
              <a:gd name="adj3" fmla="val 103343"/>
              <a:gd name="adj4" fmla="val 50251"/>
              <a:gd name="adj5" fmla="val 100265"/>
              <a:gd name="adj6" fmla="val 50474"/>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solidFill>
                  <a:srgbClr val="000000"/>
                </a:solidFill>
                <a:ea typeface="ＭＳ Ｐゴシック" pitchFamily="1" charset="-128"/>
              </a:rPr>
              <a:t>Introduction of additional State owned financial institutions</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But case not clear</a:t>
            </a:r>
          </a:p>
        </p:txBody>
      </p:sp>
      <p:sp>
        <p:nvSpPr>
          <p:cNvPr id="14" name="Line Callout 2 13"/>
          <p:cNvSpPr/>
          <p:nvPr/>
        </p:nvSpPr>
        <p:spPr>
          <a:xfrm>
            <a:off x="152400" y="5029200"/>
            <a:ext cx="3352800" cy="1676400"/>
          </a:xfrm>
          <a:prstGeom prst="borderCallout2">
            <a:avLst>
              <a:gd name="adj1" fmla="val -1012"/>
              <a:gd name="adj2" fmla="val 79264"/>
              <a:gd name="adj3" fmla="val -631"/>
              <a:gd name="adj4" fmla="val 80254"/>
              <a:gd name="adj5" fmla="val -52064"/>
              <a:gd name="adj6" fmla="val 65760"/>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solidFill>
                  <a:srgbClr val="000000"/>
                </a:solidFill>
                <a:ea typeface="ＭＳ Ｐゴシック" pitchFamily="1" charset="-128"/>
              </a:rPr>
              <a:t>Enforced transformation of current market participants</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Rejuvenate the FSC process</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Strengthen current FSC requirements </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But problems discussed above</a:t>
            </a:r>
          </a:p>
        </p:txBody>
      </p:sp>
      <p:sp>
        <p:nvSpPr>
          <p:cNvPr id="15" name="Line Callout 2 14"/>
          <p:cNvSpPr/>
          <p:nvPr/>
        </p:nvSpPr>
        <p:spPr>
          <a:xfrm>
            <a:off x="6596742" y="4978846"/>
            <a:ext cx="2126343" cy="1868268"/>
          </a:xfrm>
          <a:prstGeom prst="borderCallout2">
            <a:avLst>
              <a:gd name="adj1" fmla="val -3958"/>
              <a:gd name="adj2" fmla="val 20904"/>
              <a:gd name="adj3" fmla="val -2662"/>
              <a:gd name="adj4" fmla="val 22428"/>
              <a:gd name="adj5" fmla="val -44590"/>
              <a:gd name="adj6" fmla="val 15626"/>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solidFill>
                  <a:srgbClr val="000000"/>
                </a:solidFill>
                <a:ea typeface="ＭＳ Ｐゴシック" pitchFamily="1" charset="-128"/>
              </a:rPr>
              <a:t>Introduction of more black-owned participants</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Address regulatory and non-regulatory barriers </a:t>
            </a:r>
          </a:p>
        </p:txBody>
      </p:sp>
      <p:sp>
        <p:nvSpPr>
          <p:cNvPr id="16" name="Line Callout 2 15"/>
          <p:cNvSpPr/>
          <p:nvPr/>
        </p:nvSpPr>
        <p:spPr>
          <a:xfrm>
            <a:off x="3817257" y="4804451"/>
            <a:ext cx="2514600" cy="1886635"/>
          </a:xfrm>
          <a:prstGeom prst="borderCallout2">
            <a:avLst>
              <a:gd name="adj1" fmla="val -2804"/>
              <a:gd name="adj2" fmla="val 48216"/>
              <a:gd name="adj3" fmla="val -17713"/>
              <a:gd name="adj4" fmla="val 48270"/>
              <a:gd name="adj5" fmla="val -33435"/>
              <a:gd name="adj6" fmla="val 48557"/>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solidFill>
                  <a:srgbClr val="000000"/>
                </a:solidFill>
                <a:ea typeface="ＭＳ Ｐゴシック" pitchFamily="1" charset="-128"/>
              </a:rPr>
              <a:t>Using Government as a large customer to promote transformation</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E.g. PIC has an incubation </a:t>
            </a:r>
            <a:r>
              <a:rPr lang="en-US" sz="1400" dirty="0" err="1">
                <a:solidFill>
                  <a:srgbClr val="000000"/>
                </a:solidFill>
                <a:ea typeface="ＭＳ Ｐゴシック" pitchFamily="1" charset="-128"/>
              </a:rPr>
              <a:t>programme</a:t>
            </a:r>
            <a:r>
              <a:rPr lang="en-US" sz="1400" dirty="0">
                <a:solidFill>
                  <a:srgbClr val="000000"/>
                </a:solidFill>
                <a:ea typeface="ＭＳ Ｐゴシック" pitchFamily="1" charset="-128"/>
              </a:rPr>
              <a:t> and directs funds to emerging asset managers</a:t>
            </a:r>
          </a:p>
        </p:txBody>
      </p:sp>
      <p:sp>
        <p:nvSpPr>
          <p:cNvPr id="13" name="Line Callout 2 12"/>
          <p:cNvSpPr/>
          <p:nvPr/>
        </p:nvSpPr>
        <p:spPr>
          <a:xfrm>
            <a:off x="1447800" y="1219200"/>
            <a:ext cx="2819400" cy="1371600"/>
          </a:xfrm>
          <a:prstGeom prst="borderCallout2">
            <a:avLst>
              <a:gd name="adj1" fmla="val 191082"/>
              <a:gd name="adj2" fmla="val 97343"/>
              <a:gd name="adj3" fmla="val 105765"/>
              <a:gd name="adj4" fmla="val 75617"/>
              <a:gd name="adj5" fmla="val 102661"/>
              <a:gd name="adj6" fmla="val 75221"/>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a:solidFill>
                  <a:srgbClr val="000000"/>
                </a:solidFill>
                <a:ea typeface="ＭＳ Ｐゴシック" pitchFamily="1" charset="-128"/>
              </a:rPr>
              <a:t>Use current state owned institutions to address market failings</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E.g. expand the risks covered by SASRIA</a:t>
            </a:r>
          </a:p>
        </p:txBody>
      </p:sp>
      <p:sp>
        <p:nvSpPr>
          <p:cNvPr id="17" name="Line Callout 2 16"/>
          <p:cNvSpPr/>
          <p:nvPr/>
        </p:nvSpPr>
        <p:spPr>
          <a:xfrm>
            <a:off x="5729514" y="2438400"/>
            <a:ext cx="3276600" cy="1295400"/>
          </a:xfrm>
          <a:prstGeom prst="borderCallout2">
            <a:avLst>
              <a:gd name="adj1" fmla="val 109707"/>
              <a:gd name="adj2" fmla="val 78934"/>
              <a:gd name="adj3" fmla="val 97977"/>
              <a:gd name="adj4" fmla="val 50251"/>
              <a:gd name="adj5" fmla="val 103809"/>
              <a:gd name="adj6" fmla="val 52511"/>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smtClean="0">
                <a:solidFill>
                  <a:srgbClr val="000000"/>
                </a:solidFill>
                <a:ea typeface="ＭＳ Ｐゴシック" pitchFamily="1" charset="-128"/>
              </a:rPr>
              <a:t>Broaden ownership of </a:t>
            </a:r>
            <a:r>
              <a:rPr lang="en-US" sz="1400" b="1" dirty="0">
                <a:solidFill>
                  <a:srgbClr val="000000"/>
                </a:solidFill>
                <a:ea typeface="ＭＳ Ｐゴシック" pitchFamily="1" charset="-128"/>
              </a:rPr>
              <a:t>current state owned institutions </a:t>
            </a:r>
          </a:p>
          <a:p>
            <a:pPr marL="285750" indent="-285750" eaLnBrk="0" fontAlgn="base" hangingPunct="0">
              <a:spcBef>
                <a:spcPct val="0"/>
              </a:spcBef>
              <a:spcAft>
                <a:spcPct val="0"/>
              </a:spcAft>
              <a:buFont typeface="Arial" panose="020B0604020202020204" pitchFamily="34" charset="0"/>
              <a:buChar char="•"/>
            </a:pPr>
            <a:r>
              <a:rPr lang="en-US" sz="1400" dirty="0">
                <a:solidFill>
                  <a:srgbClr val="000000"/>
                </a:solidFill>
                <a:ea typeface="ＭＳ Ｐゴシック" pitchFamily="1" charset="-128"/>
              </a:rPr>
              <a:t>E.g. give Postbank shares to previously disadvantaged individuals  </a:t>
            </a:r>
          </a:p>
        </p:txBody>
      </p:sp>
      <p:sp>
        <p:nvSpPr>
          <p:cNvPr id="18" name="Line Callout 2 17"/>
          <p:cNvSpPr/>
          <p:nvPr/>
        </p:nvSpPr>
        <p:spPr>
          <a:xfrm>
            <a:off x="4535714" y="1219200"/>
            <a:ext cx="3124200" cy="1066800"/>
          </a:xfrm>
          <a:prstGeom prst="borderCallout2">
            <a:avLst>
              <a:gd name="adj1" fmla="val 240849"/>
              <a:gd name="adj2" fmla="val 19830"/>
              <a:gd name="adj3" fmla="val 106350"/>
              <a:gd name="adj4" fmla="val 26312"/>
              <a:gd name="adj5" fmla="val 106280"/>
              <a:gd name="adj6" fmla="val 25033"/>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b="1" dirty="0" smtClean="0">
                <a:solidFill>
                  <a:srgbClr val="000000"/>
                </a:solidFill>
                <a:ea typeface="ＭＳ Ｐゴシック" pitchFamily="1" charset="-128"/>
              </a:rPr>
              <a:t>Government support for a large new black owned co.</a:t>
            </a:r>
            <a:endParaRPr lang="en-US" sz="1400" b="1" dirty="0">
              <a:solidFill>
                <a:srgbClr val="000000"/>
              </a:solidFill>
              <a:ea typeface="ＭＳ Ｐゴシック" pitchFamily="1" charset="-128"/>
            </a:endParaRPr>
          </a:p>
          <a:p>
            <a:pPr marL="285750"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ea typeface="ＭＳ Ｐゴシック" pitchFamily="1" charset="-128"/>
              </a:rPr>
              <a:t>New /merger of smaller banks?</a:t>
            </a:r>
            <a:endParaRPr lang="en-US" sz="1400" dirty="0">
              <a:solidFill>
                <a:srgbClr val="000000"/>
              </a:solidFill>
              <a:ea typeface="ＭＳ Ｐゴシック" pitchFamily="1" charset="-128"/>
            </a:endParaRPr>
          </a:p>
        </p:txBody>
      </p:sp>
    </p:spTree>
    <p:extLst>
      <p:ext uri="{BB962C8B-B14F-4D97-AF65-F5344CB8AC3E}">
        <p14:creationId xmlns:p14="http://schemas.microsoft.com/office/powerpoint/2010/main" val="88263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76200"/>
            <a:ext cx="9122228" cy="838200"/>
          </a:xfrm>
        </p:spPr>
        <p:txBody>
          <a:bodyPr numCol="1"/>
          <a:lstStyle/>
          <a:p>
            <a:r>
              <a:rPr lang="en-ZA" altLang="en-ZA" sz="2800" b="1" dirty="0" smtClean="0">
                <a:latin typeface="Calibri" panose="020F0502020204030204" pitchFamily="34" charset="0"/>
                <a:cs typeface="Calibri" panose="020F0502020204030204" pitchFamily="34" charset="0"/>
              </a:rPr>
              <a:t>Proposed market development framework for banks</a:t>
            </a:r>
            <a:endParaRPr lang="en-ZA" altLang="en-ZA" sz="2800" b="1"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4137676"/>
              </p:ext>
            </p:extLst>
          </p:nvPr>
        </p:nvGraphicFramePr>
        <p:xfrm>
          <a:off x="3352800" y="1828800"/>
          <a:ext cx="5601816"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numCol="1"/>
          <a:lstStyle/>
          <a:p>
            <a:fld id="{B445BFD8-4345-8B41-BC6D-9EB2C3218337}" type="slidenum">
              <a:rPr lang="en-US" smtClean="0"/>
              <a:pPr/>
              <a:t>22</a:t>
            </a:fld>
            <a:endParaRPr lang="en-US" sz="1400" b="0" dirty="0">
              <a:solidFill>
                <a:schemeClr val="tx1"/>
              </a:solidFill>
              <a:latin typeface="Arial" charset="0"/>
            </a:endParaRPr>
          </a:p>
        </p:txBody>
      </p:sp>
      <p:sp>
        <p:nvSpPr>
          <p:cNvPr id="7" name="TextBox 6"/>
          <p:cNvSpPr txBox="1"/>
          <p:nvPr/>
        </p:nvSpPr>
        <p:spPr>
          <a:xfrm>
            <a:off x="68943" y="1981201"/>
            <a:ext cx="4038600" cy="3847207"/>
          </a:xfrm>
          <a:prstGeom prst="rect">
            <a:avLst/>
          </a:prstGeom>
          <a:noFill/>
        </p:spPr>
        <p:txBody>
          <a:bodyPr wrap="square" numCol="1" rtlCol="0">
            <a:spAutoFit/>
          </a:bodyPr>
          <a:lstStyle/>
          <a:p>
            <a:r>
              <a:rPr lang="en-ZA" altLang="en-ZA" sz="1600" dirty="0" smtClean="0">
                <a:latin typeface="Calibri" panose="020F0502020204030204" pitchFamily="34" charset="0"/>
                <a:cs typeface="Calibri" panose="020F0502020204030204" pitchFamily="34" charset="0"/>
              </a:rPr>
              <a:t>The banking sector remains highly concentrated – how to bring in new black-owned contester?</a:t>
            </a:r>
          </a:p>
          <a:p>
            <a:endParaRPr lang="en-ZA" altLang="en-ZA" sz="1600" dirty="0" smtClean="0">
              <a:latin typeface="Calibri" panose="020F0502020204030204" pitchFamily="34" charset="0"/>
              <a:cs typeface="Calibri" panose="020F0502020204030204" pitchFamily="34" charset="0"/>
            </a:endParaRPr>
          </a:p>
          <a:p>
            <a:r>
              <a:rPr lang="en-ZA" altLang="en-ZA" sz="1600" dirty="0" smtClean="0">
                <a:latin typeface="Calibri" panose="020F0502020204030204" pitchFamily="34" charset="0"/>
                <a:cs typeface="Calibri" panose="020F0502020204030204" pitchFamily="34" charset="0"/>
              </a:rPr>
              <a:t>To facilitate more competition NT has introduced increased tiers to allow for greater participation </a:t>
            </a:r>
          </a:p>
          <a:p>
            <a:endParaRPr lang="en-ZA" altLang="en-ZA" sz="1600" dirty="0" smtClean="0">
              <a:latin typeface="Calibri" panose="020F0502020204030204" pitchFamily="34" charset="0"/>
              <a:cs typeface="Calibri" panose="020F0502020204030204" pitchFamily="34" charset="0"/>
            </a:endParaRPr>
          </a:p>
          <a:p>
            <a:r>
              <a:rPr lang="en-ZA" altLang="en-ZA" sz="1600" dirty="0" err="1" smtClean="0">
                <a:latin typeface="Calibri" panose="020F0502020204030204" pitchFamily="34" charset="0"/>
                <a:cs typeface="Calibri" panose="020F0502020204030204" pitchFamily="34" charset="0"/>
              </a:rPr>
              <a:t>Volkskas</a:t>
            </a:r>
            <a:r>
              <a:rPr lang="en-ZA" altLang="en-ZA" sz="1600" dirty="0" smtClean="0">
                <a:latin typeface="Calibri" panose="020F0502020204030204" pitchFamily="34" charset="0"/>
                <a:cs typeface="Calibri" panose="020F0502020204030204" pitchFamily="34" charset="0"/>
              </a:rPr>
              <a:t> Bank began as a co-operative bank in 1934 and became a commercial bank in 1941 and forms basis of ABSA.</a:t>
            </a:r>
          </a:p>
          <a:p>
            <a:endParaRPr lang="en-ZA" altLang="en-ZA" sz="2000" dirty="0" smtClean="0">
              <a:latin typeface="Calibri" panose="020F0502020204030204" pitchFamily="34" charset="0"/>
              <a:cs typeface="Calibri" panose="020F0502020204030204" pitchFamily="34" charset="0"/>
            </a:endParaRPr>
          </a:p>
          <a:p>
            <a:r>
              <a:rPr lang="en-ZA" altLang="en-ZA" sz="1600" dirty="0" smtClean="0">
                <a:latin typeface="Calibri" panose="020F0502020204030204" pitchFamily="34" charset="0"/>
                <a:cs typeface="Calibri" panose="020F0502020204030204" pitchFamily="34" charset="0"/>
              </a:rPr>
              <a:t>Current example is VBS Bank.</a:t>
            </a:r>
          </a:p>
          <a:p>
            <a:endParaRPr lang="en-ZA" altLang="en-ZA" sz="1600" dirty="0" smtClean="0">
              <a:latin typeface="Calibri" panose="020F0502020204030204" pitchFamily="34" charset="0"/>
              <a:cs typeface="Calibri" panose="020F0502020204030204" pitchFamily="34" charset="0"/>
            </a:endParaRPr>
          </a:p>
          <a:p>
            <a:r>
              <a:rPr lang="en-ZA" altLang="en-ZA" sz="1600" dirty="0" smtClean="0">
                <a:latin typeface="Calibri" panose="020F0502020204030204" pitchFamily="34" charset="0"/>
                <a:cs typeface="Calibri" panose="020F0502020204030204" pitchFamily="34" charset="0"/>
              </a:rPr>
              <a:t>Extend role of CBDA? Role of </a:t>
            </a:r>
            <a:r>
              <a:rPr lang="en-ZA" altLang="en-ZA" sz="1600" dirty="0" err="1" smtClean="0">
                <a:latin typeface="Calibri" panose="020F0502020204030204" pitchFamily="34" charset="0"/>
                <a:cs typeface="Calibri" panose="020F0502020204030204" pitchFamily="34" charset="0"/>
              </a:rPr>
              <a:t>microinsurers</a:t>
            </a:r>
            <a:r>
              <a:rPr lang="en-ZA" altLang="en-ZA" sz="1600" dirty="0" smtClean="0">
                <a:latin typeface="Calibri" panose="020F0502020204030204" pitchFamily="34" charset="0"/>
                <a:cs typeface="Calibri" panose="020F0502020204030204" pitchFamily="34" charset="0"/>
              </a:rPr>
              <a:t>?</a:t>
            </a:r>
            <a:endParaRPr lang="en-ZA" altLang="en-ZA" sz="1600" dirty="0">
              <a:latin typeface="Calibri" panose="020F0502020204030204" pitchFamily="34" charset="0"/>
              <a:cs typeface="Calibri" panose="020F0502020204030204" pitchFamily="34" charset="0"/>
            </a:endParaRPr>
          </a:p>
        </p:txBody>
      </p:sp>
      <p:sp>
        <p:nvSpPr>
          <p:cNvPr id="8" name="Content Placeholder 2"/>
          <p:cNvSpPr txBox="1">
            <a:spLocks/>
          </p:cNvSpPr>
          <p:nvPr/>
        </p:nvSpPr>
        <p:spPr>
          <a:xfrm>
            <a:off x="76200" y="1219201"/>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ZA" altLang="en-ZA" kern="0" dirty="0" smtClean="0">
                <a:latin typeface="Calibri" panose="020F0502020204030204" pitchFamily="34" charset="0"/>
                <a:cs typeface="Calibri" panose="020F0502020204030204" pitchFamily="34" charset="0"/>
              </a:rPr>
              <a:t>SA has developed a tiered banking system to allow for new entrants with proportional regulatory requirements:   </a:t>
            </a:r>
          </a:p>
          <a:p>
            <a:pPr marL="0" indent="0">
              <a:buFontTx/>
              <a:buNone/>
              <a:defRPr/>
            </a:pPr>
            <a:endParaRPr lang="en-ZA" altLang="en-ZA" kern="0" dirty="0" smtClean="0">
              <a:latin typeface="Calibri" panose="020F0502020204030204" pitchFamily="34" charset="0"/>
              <a:cs typeface="Calibri" panose="020F0502020204030204" pitchFamily="34" charset="0"/>
            </a:endParaRPr>
          </a:p>
          <a:p>
            <a:pPr>
              <a:defRPr/>
            </a:pPr>
            <a:endParaRPr lang="en-ZA" altLang="en-ZA" kern="0" dirty="0" smtClean="0">
              <a:latin typeface="Calibri" panose="020F0502020204030204" pitchFamily="34" charset="0"/>
              <a:cs typeface="Calibri" panose="020F0502020204030204" pitchFamily="34" charset="0"/>
            </a:endParaRPr>
          </a:p>
          <a:p>
            <a:pPr>
              <a:defRPr/>
            </a:pPr>
            <a:endParaRPr lang="en-ZA" altLang="en-ZA"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83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numCol="1"/>
          <a:lstStyle/>
          <a:p>
            <a:r>
              <a:rPr lang="en-US" sz="2800" b="1" dirty="0" smtClean="0">
                <a:latin typeface="Calibri" panose="020F0502020204030204" pitchFamily="34" charset="0"/>
                <a:cs typeface="Calibri" panose="020F0502020204030204" pitchFamily="34" charset="0"/>
              </a:rPr>
              <a:t>Financial </a:t>
            </a:r>
            <a:r>
              <a:rPr lang="en-US" sz="2800" b="1" dirty="0">
                <a:latin typeface="Calibri" panose="020F0502020204030204" pitchFamily="34" charset="0"/>
                <a:cs typeface="Calibri" panose="020F0502020204030204" pitchFamily="34" charset="0"/>
              </a:rPr>
              <a:t>Inclusion Policy </a:t>
            </a:r>
            <a:r>
              <a:rPr lang="en-US" sz="2800" b="1" dirty="0" smtClean="0">
                <a:latin typeface="Calibri" panose="020F0502020204030204" pitchFamily="34" charset="0"/>
                <a:cs typeface="Calibri" panose="020F0502020204030204" pitchFamily="34" charset="0"/>
              </a:rPr>
              <a:t>proposals</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200" y="914400"/>
            <a:ext cx="2895600" cy="5867400"/>
          </a:xfrm>
          <a:solidFill>
            <a:schemeClr val="bg1"/>
          </a:solidFill>
          <a:ln>
            <a:solidFill>
              <a:schemeClr val="tx1"/>
            </a:solidFill>
          </a:ln>
        </p:spPr>
        <p:txBody>
          <a:bodyPr numCol="1"/>
          <a:lstStyle/>
          <a:p>
            <a:pPr marL="0" indent="0">
              <a:buNone/>
            </a:pPr>
            <a:r>
              <a:rPr lang="en-US" sz="1400" b="1" dirty="0" smtClean="0"/>
              <a:t>Pillar </a:t>
            </a:r>
            <a:r>
              <a:rPr lang="en-US" sz="1400" b="1" dirty="0"/>
              <a:t>1 - Deepening financial inclusion for individuals</a:t>
            </a:r>
            <a:endParaRPr lang="en-US" sz="1400" dirty="0"/>
          </a:p>
          <a:p>
            <a:pPr marL="0" indent="0">
              <a:buNone/>
            </a:pPr>
            <a:r>
              <a:rPr lang="en-US" sz="1400" dirty="0" smtClean="0"/>
              <a:t>Most South </a:t>
            </a:r>
            <a:r>
              <a:rPr lang="en-US" sz="1400" dirty="0"/>
              <a:t>Africans </a:t>
            </a:r>
            <a:r>
              <a:rPr lang="en-US" sz="1400" dirty="0" smtClean="0"/>
              <a:t>already </a:t>
            </a:r>
            <a:r>
              <a:rPr lang="en-US" sz="1400" dirty="0"/>
              <a:t>financially </a:t>
            </a:r>
            <a:r>
              <a:rPr lang="en-US" sz="1400" dirty="0" smtClean="0"/>
              <a:t>served, focus on usage </a:t>
            </a:r>
            <a:r>
              <a:rPr lang="en-US" sz="1400" dirty="0"/>
              <a:t>and </a:t>
            </a:r>
            <a:r>
              <a:rPr lang="en-US" sz="1400" dirty="0" smtClean="0"/>
              <a:t>quality </a:t>
            </a:r>
            <a:endParaRPr lang="en-US" sz="1400" dirty="0"/>
          </a:p>
          <a:p>
            <a:endParaRPr lang="en-US" sz="1400" dirty="0" smtClean="0"/>
          </a:p>
          <a:p>
            <a:pPr marL="0" indent="0">
              <a:buNone/>
            </a:pPr>
            <a:r>
              <a:rPr lang="en-US" sz="1400" dirty="0" smtClean="0"/>
              <a:t>Projects</a:t>
            </a:r>
            <a:r>
              <a:rPr lang="en-US" sz="1400" dirty="0"/>
              <a:t>: </a:t>
            </a:r>
          </a:p>
          <a:p>
            <a:pPr lvl="0"/>
            <a:r>
              <a:rPr lang="en-US" sz="1400" dirty="0"/>
              <a:t>Increasing </a:t>
            </a:r>
            <a:r>
              <a:rPr lang="en-US" sz="1400" dirty="0" smtClean="0"/>
              <a:t>financial </a:t>
            </a:r>
            <a:r>
              <a:rPr lang="en-US" sz="1400" dirty="0"/>
              <a:t>inclusion impact of social grant distribution	</a:t>
            </a:r>
          </a:p>
          <a:p>
            <a:pPr lvl="0"/>
            <a:r>
              <a:rPr lang="en-US" sz="1400" dirty="0"/>
              <a:t>Improving savings through a low-value savings </a:t>
            </a:r>
            <a:r>
              <a:rPr lang="en-US" sz="1400" dirty="0" smtClean="0"/>
              <a:t>scheme</a:t>
            </a:r>
            <a:endParaRPr lang="en-US" sz="1400" dirty="0"/>
          </a:p>
          <a:p>
            <a:pPr lvl="0"/>
            <a:r>
              <a:rPr lang="en-US" sz="1400" dirty="0"/>
              <a:t>Improving </a:t>
            </a:r>
            <a:r>
              <a:rPr lang="en-US" sz="1400" dirty="0" smtClean="0"/>
              <a:t>beneficial </a:t>
            </a:r>
            <a:r>
              <a:rPr lang="en-US" sz="1400" dirty="0"/>
              <a:t>use of acquired bank </a:t>
            </a:r>
            <a:r>
              <a:rPr lang="en-US" sz="1400" dirty="0" smtClean="0"/>
              <a:t>accounts, appropriate insurance products</a:t>
            </a:r>
            <a:endParaRPr lang="en-US" sz="1400" dirty="0"/>
          </a:p>
          <a:p>
            <a:pPr lvl="0"/>
            <a:r>
              <a:rPr lang="en-US" sz="1400" dirty="0"/>
              <a:t>Improving the appropriate use of credit	</a:t>
            </a:r>
          </a:p>
          <a:p>
            <a:pPr lvl="0"/>
            <a:r>
              <a:rPr lang="en-US" sz="1400" dirty="0"/>
              <a:t>Improving housing finance</a:t>
            </a:r>
          </a:p>
          <a:p>
            <a:pPr lvl="0"/>
            <a:r>
              <a:rPr lang="en-US" sz="1400" dirty="0"/>
              <a:t>Recourse mechanisms, client onboarding, financial education</a:t>
            </a:r>
          </a:p>
          <a:p>
            <a:pPr lvl="1"/>
            <a:endParaRPr lang="en-US" sz="1400" dirty="0"/>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23</a:t>
            </a:fld>
            <a:endParaRPr lang="en-US" sz="1400" b="0">
              <a:solidFill>
                <a:srgbClr val="000000"/>
              </a:solidFill>
              <a:latin typeface="Arial"/>
            </a:endParaRPr>
          </a:p>
        </p:txBody>
      </p:sp>
      <p:sp>
        <p:nvSpPr>
          <p:cNvPr id="6" name="Content Placeholder 2"/>
          <p:cNvSpPr txBox="1">
            <a:spLocks/>
          </p:cNvSpPr>
          <p:nvPr/>
        </p:nvSpPr>
        <p:spPr>
          <a:xfrm>
            <a:off x="3048000" y="914400"/>
            <a:ext cx="2819400" cy="5867400"/>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400" b="1" kern="0" dirty="0" smtClean="0"/>
              <a:t>Pillar 2 - Extending access to SMEs</a:t>
            </a:r>
            <a:endParaRPr lang="en-US" sz="1400" kern="0" dirty="0" smtClean="0"/>
          </a:p>
          <a:p>
            <a:pPr marL="0" indent="0">
              <a:buFontTx/>
              <a:buNone/>
            </a:pPr>
            <a:r>
              <a:rPr lang="en-US" sz="1400" kern="0" dirty="0" smtClean="0"/>
              <a:t>Finance for SMMEs important for growth, but severely constrained</a:t>
            </a:r>
          </a:p>
          <a:p>
            <a:pPr marL="0" indent="0">
              <a:buFontTx/>
              <a:buNone/>
            </a:pPr>
            <a:endParaRPr lang="en-US" sz="1400" kern="0" dirty="0" smtClean="0"/>
          </a:p>
          <a:p>
            <a:pPr marL="0" indent="0">
              <a:buFontTx/>
              <a:buNone/>
            </a:pPr>
            <a:endParaRPr lang="en-US" sz="1400" kern="0" dirty="0" smtClean="0"/>
          </a:p>
          <a:p>
            <a:pPr marL="0" indent="0">
              <a:buFontTx/>
              <a:buNone/>
            </a:pPr>
            <a:r>
              <a:rPr lang="en-US" sz="1400" kern="0" dirty="0" smtClean="0"/>
              <a:t>Projects:</a:t>
            </a:r>
          </a:p>
          <a:p>
            <a:pPr marL="0" indent="0">
              <a:buNone/>
            </a:pPr>
            <a:r>
              <a:rPr lang="en-US" sz="1400" kern="0" dirty="0" smtClean="0"/>
              <a:t>Promote access to credit</a:t>
            </a:r>
          </a:p>
          <a:p>
            <a:r>
              <a:rPr lang="en-US" sz="1400" kern="0" dirty="0" smtClean="0"/>
              <a:t>Improve credit infrastructure</a:t>
            </a:r>
          </a:p>
          <a:p>
            <a:r>
              <a:rPr lang="en-US" sz="1400" kern="0" dirty="0" smtClean="0"/>
              <a:t>Credit information sharing</a:t>
            </a:r>
          </a:p>
          <a:p>
            <a:r>
              <a:rPr lang="en-US" sz="1400" kern="0" dirty="0" smtClean="0"/>
              <a:t>Data-based credit scoring</a:t>
            </a:r>
          </a:p>
          <a:p>
            <a:pPr lvl="1"/>
            <a:r>
              <a:rPr lang="en-US" sz="1400" kern="0" dirty="0" smtClean="0"/>
              <a:t>Shift away from collateral based lending to data-based lending</a:t>
            </a:r>
          </a:p>
          <a:p>
            <a:r>
              <a:rPr lang="en-US" sz="1400" kern="0" dirty="0" smtClean="0"/>
              <a:t>Partial credit guarantee schemes	</a:t>
            </a:r>
          </a:p>
          <a:p>
            <a:r>
              <a:rPr lang="en-US" sz="1400" kern="0" dirty="0" smtClean="0"/>
              <a:t>Movable asset register</a:t>
            </a:r>
          </a:p>
          <a:p>
            <a:pPr marL="0" indent="0">
              <a:buNone/>
            </a:pPr>
            <a:endParaRPr lang="en-US" sz="1400" kern="0" dirty="0" smtClean="0"/>
          </a:p>
          <a:p>
            <a:pPr marL="0" indent="0">
              <a:buNone/>
            </a:pPr>
            <a:r>
              <a:rPr lang="en-US" sz="1400" kern="0" dirty="0" smtClean="0"/>
              <a:t>Other</a:t>
            </a:r>
            <a:endParaRPr lang="en-US" sz="1400" kern="0" dirty="0"/>
          </a:p>
          <a:p>
            <a:r>
              <a:rPr lang="en-US" sz="1400" kern="0" dirty="0"/>
              <a:t>Appropriate insurance products for SMEs	</a:t>
            </a:r>
          </a:p>
          <a:p>
            <a:r>
              <a:rPr lang="en-US" sz="1400" kern="0" dirty="0"/>
              <a:t>The use of a bank account and payment services</a:t>
            </a:r>
            <a:endParaRPr lang="en-US" sz="1400" kern="0" dirty="0" smtClean="0"/>
          </a:p>
          <a:p>
            <a:endParaRPr lang="en-US" sz="1400" kern="0" dirty="0"/>
          </a:p>
        </p:txBody>
      </p:sp>
      <p:sp>
        <p:nvSpPr>
          <p:cNvPr id="7" name="Content Placeholder 2"/>
          <p:cNvSpPr txBox="1">
            <a:spLocks/>
          </p:cNvSpPr>
          <p:nvPr/>
        </p:nvSpPr>
        <p:spPr>
          <a:xfrm>
            <a:off x="5943600" y="914400"/>
            <a:ext cx="3048000" cy="5867400"/>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1400" b="1" kern="0" dirty="0" smtClean="0"/>
              <a:t>Pillar 3 - Financial inclusion as transformation tool</a:t>
            </a:r>
            <a:endParaRPr lang="en-US" sz="1400" kern="0" dirty="0" smtClean="0"/>
          </a:p>
          <a:p>
            <a:pPr marL="0" indent="0">
              <a:buFontTx/>
              <a:buNone/>
            </a:pPr>
            <a:r>
              <a:rPr lang="en-US" sz="1400" kern="0" dirty="0"/>
              <a:t>D</a:t>
            </a:r>
            <a:r>
              <a:rPr lang="en-US" sz="1400" kern="0" dirty="0" smtClean="0"/>
              <a:t>iversification of the financial sector</a:t>
            </a:r>
          </a:p>
          <a:p>
            <a:pPr marL="0" indent="0">
              <a:buFontTx/>
              <a:buNone/>
            </a:pPr>
            <a:endParaRPr lang="en-US" sz="1400" kern="0" dirty="0"/>
          </a:p>
          <a:p>
            <a:pPr marL="0" indent="0">
              <a:buFontTx/>
              <a:buNone/>
            </a:pPr>
            <a:endParaRPr lang="en-US" sz="1400" kern="0" dirty="0"/>
          </a:p>
          <a:p>
            <a:pPr marL="0" indent="0">
              <a:buFontTx/>
              <a:buNone/>
            </a:pPr>
            <a:endParaRPr lang="en-US" sz="1400" kern="0" dirty="0" smtClean="0"/>
          </a:p>
          <a:p>
            <a:pPr marL="0" indent="0">
              <a:buFontTx/>
              <a:buNone/>
            </a:pPr>
            <a:r>
              <a:rPr lang="en-US" sz="1400" kern="0" dirty="0" smtClean="0"/>
              <a:t>Projects:</a:t>
            </a:r>
          </a:p>
          <a:p>
            <a:r>
              <a:rPr lang="en-US" sz="1400" kern="0" dirty="0" smtClean="0"/>
              <a:t>Use of agents in the provision of financial services	</a:t>
            </a:r>
          </a:p>
          <a:p>
            <a:r>
              <a:rPr lang="en-US" sz="1400" kern="0" dirty="0" smtClean="0"/>
              <a:t>Role of state vs private banks</a:t>
            </a:r>
          </a:p>
          <a:p>
            <a:r>
              <a:rPr lang="en-US" sz="1400" kern="0" dirty="0" smtClean="0"/>
              <a:t>Role of cooperative development banks/dedicated banks</a:t>
            </a:r>
          </a:p>
          <a:p>
            <a:r>
              <a:rPr lang="en-US" sz="1400" kern="0" dirty="0" smtClean="0"/>
              <a:t>Promoting youth development and women</a:t>
            </a:r>
          </a:p>
          <a:p>
            <a:r>
              <a:rPr lang="en-US" sz="1400" kern="0" dirty="0" smtClean="0"/>
              <a:t>Enabling smaller community based providers</a:t>
            </a:r>
          </a:p>
          <a:p>
            <a:pPr lvl="2"/>
            <a:r>
              <a:rPr lang="en-US" sz="1400" kern="0" dirty="0" smtClean="0"/>
              <a:t>Funeral </a:t>
            </a:r>
            <a:r>
              <a:rPr lang="en-US" sz="1400" kern="0" dirty="0" err="1" smtClean="0"/>
              <a:t>parlours</a:t>
            </a:r>
            <a:endParaRPr lang="en-US" sz="1400" kern="0" dirty="0" smtClean="0"/>
          </a:p>
          <a:p>
            <a:pPr lvl="2"/>
            <a:r>
              <a:rPr lang="en-US" sz="1400" kern="0" dirty="0" smtClean="0"/>
              <a:t>Burial societies</a:t>
            </a:r>
          </a:p>
          <a:p>
            <a:pPr lvl="2"/>
            <a:r>
              <a:rPr lang="en-US" sz="1400" kern="0" dirty="0" smtClean="0"/>
              <a:t>Stokvels </a:t>
            </a:r>
          </a:p>
          <a:p>
            <a:endParaRPr lang="en-US" sz="1400" kern="0" dirty="0"/>
          </a:p>
        </p:txBody>
      </p:sp>
    </p:spTree>
    <p:extLst>
      <p:ext uri="{BB962C8B-B14F-4D97-AF65-F5344CB8AC3E}">
        <p14:creationId xmlns:p14="http://schemas.microsoft.com/office/powerpoint/2010/main" val="56881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b="1" dirty="0" smtClean="0">
                <a:latin typeface="Calibri" panose="020F0502020204030204" pitchFamily="34" charset="0"/>
                <a:cs typeface="Calibri" panose="020F0502020204030204" pitchFamily="34" charset="0"/>
              </a:rPr>
              <a:t>Conclusion</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smtClean="0">
                <a:latin typeface="Calibri" panose="020F0502020204030204" pitchFamily="34" charset="0"/>
                <a:cs typeface="Calibri" panose="020F0502020204030204" pitchFamily="34" charset="0"/>
              </a:rPr>
              <a:t>Financial sector must do more to transform and be transformative</a:t>
            </a:r>
          </a:p>
          <a:p>
            <a:r>
              <a:rPr lang="en-US" dirty="0" smtClean="0">
                <a:latin typeface="Calibri" panose="020F0502020204030204" pitchFamily="34" charset="0"/>
                <a:cs typeface="Calibri" panose="020F0502020204030204" pitchFamily="34" charset="0"/>
              </a:rPr>
              <a:t>Some sub-sectors like asset management need to do more than others as they have made little progress in transforming</a:t>
            </a:r>
          </a:p>
          <a:p>
            <a:r>
              <a:rPr lang="en-US" dirty="0" smtClean="0">
                <a:latin typeface="Calibri" panose="020F0502020204030204" pitchFamily="34" charset="0"/>
                <a:cs typeface="Calibri" panose="020F0502020204030204" pitchFamily="34" charset="0"/>
              </a:rPr>
              <a:t>More robust engagement is required within the Financial Sector Charter Council to refine and sharpen targets</a:t>
            </a:r>
          </a:p>
          <a:p>
            <a:r>
              <a:rPr lang="en-US" dirty="0">
                <a:latin typeface="Calibri" panose="020F0502020204030204" pitchFamily="34" charset="0"/>
                <a:cs typeface="Calibri" panose="020F0502020204030204" pitchFamily="34" charset="0"/>
              </a:rPr>
              <a:t>BEE Codes need to take account of </a:t>
            </a:r>
          </a:p>
          <a:p>
            <a:pPr lvl="1"/>
            <a:r>
              <a:rPr lang="en-US" dirty="0">
                <a:latin typeface="Calibri" panose="020F0502020204030204" pitchFamily="34" charset="0"/>
                <a:cs typeface="Calibri" panose="020F0502020204030204" pitchFamily="34" charset="0"/>
              </a:rPr>
              <a:t>Regulatory obligations and specific challenges like SIFIs</a:t>
            </a:r>
          </a:p>
          <a:p>
            <a:pPr lvl="1"/>
            <a:r>
              <a:rPr lang="en-US" dirty="0">
                <a:latin typeface="Calibri" panose="020F0502020204030204" pitchFamily="34" charset="0"/>
                <a:cs typeface="Calibri" panose="020F0502020204030204" pitchFamily="34" charset="0"/>
              </a:rPr>
              <a:t>Mass-based transformation objectives like access and </a:t>
            </a:r>
            <a:r>
              <a:rPr lang="en-US" dirty="0" smtClean="0">
                <a:latin typeface="Calibri" panose="020F0502020204030204" pitchFamily="34" charset="0"/>
                <a:cs typeface="Calibri" panose="020F0502020204030204" pitchFamily="34" charset="0"/>
              </a:rPr>
              <a:t>inclusion</a:t>
            </a:r>
          </a:p>
          <a:p>
            <a:pPr lvl="1"/>
            <a:r>
              <a:rPr lang="en-US" dirty="0" smtClean="0">
                <a:latin typeface="Calibri" panose="020F0502020204030204" pitchFamily="34" charset="0"/>
                <a:cs typeface="Calibri" panose="020F0502020204030204" pitchFamily="34" charset="0"/>
              </a:rPr>
              <a:t>Debt-free asset wealth for the majority of SA</a:t>
            </a:r>
          </a:p>
          <a:p>
            <a:r>
              <a:rPr lang="en-US" dirty="0" smtClean="0">
                <a:latin typeface="Calibri" panose="020F0502020204030204" pitchFamily="34" charset="0"/>
                <a:cs typeface="Calibri" panose="020F0502020204030204" pitchFamily="34" charset="0"/>
              </a:rPr>
              <a:t>Treasury in listening mode, and interested in submissions made as they will assist in identifying expectations on transformation of the financial sector</a:t>
            </a:r>
          </a:p>
          <a:p>
            <a:r>
              <a:rPr lang="en-US" dirty="0" smtClean="0">
                <a:latin typeface="Calibri" panose="020F0502020204030204" pitchFamily="34" charset="0"/>
                <a:cs typeface="Calibri" panose="020F0502020204030204" pitchFamily="34" charset="0"/>
              </a:rPr>
              <a:t>Financial Sector Summit provides a valuable opportunity to review FSC and its targets, and ensure they are more relevant .</a:t>
            </a:r>
          </a:p>
        </p:txBody>
      </p:sp>
      <p:sp>
        <p:nvSpPr>
          <p:cNvPr id="4" name="Slide Number Placeholder 3"/>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24</a:t>
            </a:fld>
            <a:endParaRPr lang="en-US" sz="1400" b="0">
              <a:solidFill>
                <a:srgbClr val="000000"/>
              </a:solidFill>
              <a:latin typeface="Arial"/>
            </a:endParaRPr>
          </a:p>
        </p:txBody>
      </p:sp>
    </p:spTree>
    <p:extLst>
      <p:ext uri="{BB962C8B-B14F-4D97-AF65-F5344CB8AC3E}">
        <p14:creationId xmlns:p14="http://schemas.microsoft.com/office/powerpoint/2010/main" val="36498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2"/>
          <p:cNvSpPr>
            <a:spLocks noGrp="1" noChangeArrowheads="1"/>
          </p:cNvSpPr>
          <p:nvPr>
            <p:ph type="ctrTitle"/>
          </p:nvPr>
        </p:nvSpPr>
        <p:spPr>
          <a:xfrm>
            <a:off x="533400" y="2667000"/>
            <a:ext cx="7940675" cy="2185988"/>
          </a:xfrm>
          <a:noFill/>
        </p:spPr>
        <p:txBody>
          <a:bodyPr numCol="1"/>
          <a:lstStyle/>
          <a:p>
            <a:pPr algn="r" eaLnBrk="1" hangingPunct="1"/>
            <a:r>
              <a:rPr lang="en-US" sz="2800" b="1" dirty="0" smtClean="0"/>
              <a:t>Thank you</a:t>
            </a:r>
            <a:endParaRPr lang="en-US" sz="2000" b="1" dirty="0" smtClean="0"/>
          </a:p>
        </p:txBody>
      </p:sp>
      <p:sp>
        <p:nvSpPr>
          <p:cNvPr id="25605" name="Rectangle 14"/>
          <p:cNvSpPr>
            <a:spLocks noChangeArrowheads="1"/>
          </p:cNvSpPr>
          <p:nvPr/>
        </p:nvSpPr>
        <p:spPr>
          <a:xfrm>
            <a:off x="777875" y="45481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spcBef>
                <a:spcPct val="20000"/>
              </a:spcBef>
              <a:buChar char="•"/>
              <a:defRPr sz="2000">
                <a:solidFill>
                  <a:schemeClr val="tx1"/>
                </a:solidFill>
                <a:latin typeface="Arial" charset="0"/>
                <a:ea typeface="Osaka" pitchFamily="1" charset="-128"/>
              </a:defRPr>
            </a:lvl1pPr>
            <a:lvl2pPr marL="742950" indent="-285750">
              <a:spcBef>
                <a:spcPct val="20000"/>
              </a:spcBef>
              <a:buChar char="–"/>
              <a:defRPr sz="2000">
                <a:solidFill>
                  <a:schemeClr val="tx1"/>
                </a:solidFill>
                <a:latin typeface="Arial" charset="0"/>
                <a:ea typeface="Osaka" pitchFamily="1" charset="-128"/>
              </a:defRPr>
            </a:lvl2pPr>
            <a:lvl3pPr marL="1143000" indent="-228600">
              <a:spcBef>
                <a:spcPct val="20000"/>
              </a:spcBef>
              <a:buChar char="•"/>
              <a:defRPr sz="2000">
                <a:solidFill>
                  <a:schemeClr val="tx1"/>
                </a:solidFill>
                <a:latin typeface="Arial" charset="0"/>
                <a:ea typeface="Osaka" pitchFamily="1" charset="-128"/>
              </a:defRPr>
            </a:lvl3pPr>
            <a:lvl4pPr marL="1600200" indent="-228600">
              <a:spcBef>
                <a:spcPct val="20000"/>
              </a:spcBef>
              <a:buChar char="–"/>
              <a:defRPr sz="2000">
                <a:solidFill>
                  <a:schemeClr val="tx1"/>
                </a:solidFill>
                <a:latin typeface="Arial" charset="0"/>
                <a:ea typeface="Osaka" pitchFamily="1" charset="-128"/>
              </a:defRPr>
            </a:lvl4pPr>
            <a:lvl5pPr marL="2057400" indent="-228600">
              <a:spcBef>
                <a:spcPct val="20000"/>
              </a:spcBef>
              <a:buChar char="»"/>
              <a:defRPr sz="2000">
                <a:solidFill>
                  <a:schemeClr val="tx1"/>
                </a:solidFill>
                <a:latin typeface="Arial"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Osaka" pitchFamily="1" charset="-128"/>
              </a:defRPr>
            </a:lvl9pPr>
          </a:lstStyle>
          <a:p>
            <a:pPr algn="r" fontAlgn="base">
              <a:spcAft>
                <a:spcPct val="0"/>
              </a:spcAft>
              <a:buFontTx/>
              <a:buNone/>
            </a:pPr>
            <a:endParaRPr lang="en-US" sz="1000">
              <a:solidFill>
                <a:srgbClr val="FFFFFF"/>
              </a:solidFill>
            </a:endParaRPr>
          </a:p>
        </p:txBody>
      </p:sp>
      <p:sp>
        <p:nvSpPr>
          <p:cNvPr id="3" name="Slide Number Placeholder 2"/>
          <p:cNvSpPr>
            <a:spLocks noGrp="1"/>
          </p:cNvSpPr>
          <p:nvPr>
            <p:ph type="sldNum" sz="quarter" idx="12"/>
          </p:nvPr>
        </p:nvSpPr>
        <p:spPr/>
        <p:txBody>
          <a:bodyPr numCol="1"/>
          <a:lstStyle/>
          <a:p>
            <a:pPr>
              <a:defRPr/>
            </a:pPr>
            <a:fld id="{95569858-A568-412E-B98C-AF7EB0E0AC3C}"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032150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838200"/>
          </a:xfrm>
        </p:spPr>
        <p:txBody>
          <a:bodyPr numCol="1"/>
          <a:lstStyle/>
          <a:p>
            <a:r>
              <a:rPr lang="en-ZA" altLang="en-ZA" sz="2800" b="1" dirty="0" smtClean="0">
                <a:latin typeface="Calibri" panose="020F0502020204030204" pitchFamily="34" charset="0"/>
                <a:cs typeface="Calibri" panose="020F0502020204030204" pitchFamily="34" charset="0"/>
              </a:rPr>
              <a:t>Some key questions about the transformation process</a:t>
            </a:r>
            <a:endParaRPr lang="en-ZA" altLang="en-ZA"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ZA" altLang="en-ZA" dirty="0" smtClean="0">
                <a:latin typeface="Calibri" panose="020F0502020204030204" pitchFamily="34" charset="0"/>
                <a:cs typeface="Calibri" panose="020F0502020204030204" pitchFamily="34" charset="0"/>
              </a:rPr>
              <a:t>What do we mean by transformation?</a:t>
            </a:r>
          </a:p>
          <a:p>
            <a:endParaRPr lang="en-ZA" altLang="en-ZA" dirty="0" smtClean="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What have we achieved and what do we want to achieve?</a:t>
            </a:r>
          </a:p>
          <a:p>
            <a:endParaRPr lang="en-ZA" altLang="en-ZA" dirty="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How far have we gone?</a:t>
            </a:r>
          </a:p>
          <a:p>
            <a:endParaRPr lang="en-ZA" altLang="en-ZA" dirty="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What are the obstacles and challenges  we have faced?</a:t>
            </a:r>
          </a:p>
          <a:p>
            <a:endParaRPr lang="en-ZA" altLang="en-ZA" dirty="0">
              <a:latin typeface="Calibri" panose="020F0502020204030204" pitchFamily="34" charset="0"/>
              <a:cs typeface="Calibri" panose="020F0502020204030204" pitchFamily="34" charset="0"/>
            </a:endParaRPr>
          </a:p>
          <a:p>
            <a:r>
              <a:rPr lang="en-ZA" altLang="en-ZA" dirty="0" smtClean="0">
                <a:latin typeface="Calibri" panose="020F0502020204030204" pitchFamily="34" charset="0"/>
                <a:cs typeface="Calibri" panose="020F0502020204030204" pitchFamily="34" charset="0"/>
              </a:rPr>
              <a:t>What are the lessons that we have learnt? </a:t>
            </a:r>
            <a:endParaRPr lang="en-ZA" altLang="en-Z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3</a:t>
            </a:fld>
            <a:endParaRPr lang="en-US" sz="1400" b="0">
              <a:solidFill>
                <a:srgbClr val="000000"/>
              </a:solidFill>
              <a:latin typeface="Arial"/>
            </a:endParaRPr>
          </a:p>
        </p:txBody>
      </p:sp>
    </p:spTree>
    <p:extLst>
      <p:ext uri="{BB962C8B-B14F-4D97-AF65-F5344CB8AC3E}">
        <p14:creationId xmlns:p14="http://schemas.microsoft.com/office/powerpoint/2010/main" val="379395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43600"/>
            <a:ext cx="26670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6" name="Title 1"/>
          <p:cNvSpPr>
            <a:spLocks noGrp="1"/>
          </p:cNvSpPr>
          <p:nvPr>
            <p:ph type="title"/>
          </p:nvPr>
        </p:nvSpPr>
        <p:spPr>
          <a:xfrm>
            <a:off x="0" y="76200"/>
            <a:ext cx="9144000" cy="838200"/>
          </a:xfrm>
        </p:spPr>
        <p:txBody>
          <a:bodyPr numCol="1"/>
          <a:lstStyle/>
          <a:p>
            <a:r>
              <a:rPr lang="en-ZA" sz="2800" b="1" dirty="0" smtClean="0">
                <a:latin typeface="Calibri" panose="020F0502020204030204" pitchFamily="34" charset="0"/>
                <a:ea typeface="Arial Unicode MS" pitchFamily="34" charset="-128"/>
                <a:cs typeface="Calibri" panose="020F0502020204030204" pitchFamily="34" charset="0"/>
              </a:rPr>
              <a:t>Financial sector needs HIGHER standards for transformation </a:t>
            </a:r>
          </a:p>
        </p:txBody>
      </p:sp>
      <p:sp>
        <p:nvSpPr>
          <p:cNvPr id="3" name="Content Placeholder 2"/>
          <p:cNvSpPr>
            <a:spLocks noGrp="1"/>
          </p:cNvSpPr>
          <p:nvPr>
            <p:ph idx="1"/>
          </p:nvPr>
        </p:nvSpPr>
        <p:spPr>
          <a:xfrm>
            <a:off x="0" y="1143000"/>
            <a:ext cx="9144000" cy="5715000"/>
          </a:xfrm>
        </p:spPr>
        <p:txBody>
          <a:bodyPr numCol="1"/>
          <a:lstStyle/>
          <a:p>
            <a:pPr>
              <a:buFont typeface="Arial" pitchFamily="34" charset="0"/>
              <a:buChar char="•"/>
              <a:defRPr/>
            </a:pPr>
            <a:r>
              <a:rPr lang="en-US" dirty="0">
                <a:latin typeface="Calibri" panose="020F0502020204030204" pitchFamily="34" charset="0"/>
                <a:cs typeface="Calibri" panose="020F0502020204030204" pitchFamily="34" charset="0"/>
              </a:rPr>
              <a:t>The financial sector  </a:t>
            </a:r>
            <a:r>
              <a:rPr lang="en-US" u="sng" dirty="0">
                <a:latin typeface="Calibri" panose="020F0502020204030204" pitchFamily="34" charset="0"/>
                <a:cs typeface="Calibri" panose="020F0502020204030204" pitchFamily="34" charset="0"/>
              </a:rPr>
              <a:t>acts as an “intermediary”</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lvl="1">
              <a:buFont typeface="Arial" pitchFamily="34" charset="0"/>
              <a:buChar char="•"/>
              <a:defRPr/>
            </a:pPr>
            <a:r>
              <a:rPr lang="en-US" dirty="0" err="1" smtClean="0">
                <a:latin typeface="Calibri" panose="020F0502020204030204" pitchFamily="34" charset="0"/>
                <a:cs typeface="Calibri" panose="020F0502020204030204" pitchFamily="34" charset="0"/>
              </a:rPr>
              <a:t>Mobilises</a:t>
            </a:r>
            <a:r>
              <a:rPr lang="en-US" dirty="0" smtClean="0">
                <a:latin typeface="Calibri" panose="020F0502020204030204" pitchFamily="34" charset="0"/>
                <a:cs typeface="Calibri" panose="020F0502020204030204" pitchFamily="34" charset="0"/>
              </a:rPr>
              <a:t> savings</a:t>
            </a:r>
          </a:p>
          <a:p>
            <a:pPr lvl="1">
              <a:buFont typeface="Arial" pitchFamily="34" charset="0"/>
              <a:buChar char="•"/>
              <a:defRPr/>
            </a:pPr>
            <a:r>
              <a:rPr lang="en-US" dirty="0" smtClean="0">
                <a:latin typeface="Calibri" panose="020F0502020204030204" pitchFamily="34" charset="0"/>
                <a:cs typeface="Calibri" panose="020F0502020204030204" pitchFamily="34" charset="0"/>
              </a:rPr>
              <a:t>Allocates credit</a:t>
            </a:r>
          </a:p>
          <a:p>
            <a:pPr lvl="1">
              <a:buFont typeface="Arial" pitchFamily="34" charset="0"/>
              <a:buChar char="•"/>
              <a:defRPr/>
            </a:pPr>
            <a:r>
              <a:rPr lang="en-US" dirty="0" smtClean="0">
                <a:latin typeface="Calibri" panose="020F0502020204030204" pitchFamily="34" charset="0"/>
                <a:cs typeface="Calibri" panose="020F0502020204030204" pitchFamily="34" charset="0"/>
              </a:rPr>
              <a:t>Provides </a:t>
            </a:r>
            <a:r>
              <a:rPr lang="en-US" dirty="0">
                <a:latin typeface="Calibri" panose="020F0502020204030204" pitchFamily="34" charset="0"/>
                <a:cs typeface="Calibri" panose="020F0502020204030204" pitchFamily="34" charset="0"/>
              </a:rPr>
              <a:t>payment services </a:t>
            </a:r>
            <a:endParaRPr lang="en-US" dirty="0" smtClean="0">
              <a:latin typeface="Calibri" panose="020F0502020204030204" pitchFamily="34" charset="0"/>
              <a:cs typeface="Calibri" panose="020F0502020204030204" pitchFamily="34" charset="0"/>
            </a:endParaRPr>
          </a:p>
          <a:p>
            <a:pPr lvl="1">
              <a:buFont typeface="Arial" pitchFamily="34" charset="0"/>
              <a:buChar char="•"/>
              <a:defRPr/>
            </a:pPr>
            <a:r>
              <a:rPr lang="en-US" dirty="0" smtClean="0">
                <a:latin typeface="Calibri" panose="020F0502020204030204" pitchFamily="34" charset="0"/>
                <a:cs typeface="Calibri" panose="020F0502020204030204" pitchFamily="34" charset="0"/>
              </a:rPr>
              <a:t>Facilitates trade</a:t>
            </a:r>
          </a:p>
          <a:p>
            <a:pPr>
              <a:buFont typeface="Arial" pitchFamily="34" charset="0"/>
              <a:buChar char="•"/>
              <a:defRPr/>
            </a:pPr>
            <a:endParaRPr lang="en-ZA" altLang="en-ZA" dirty="0" smtClean="0">
              <a:latin typeface="Calibri" panose="020F0502020204030204" pitchFamily="34" charset="0"/>
              <a:cs typeface="Calibri" panose="020F0502020204030204" pitchFamily="34" charset="0"/>
            </a:endParaRPr>
          </a:p>
          <a:p>
            <a:pPr>
              <a:buFont typeface="Arial" pitchFamily="34" charset="0"/>
              <a:buChar char="•"/>
              <a:defRPr/>
            </a:pPr>
            <a:r>
              <a:rPr lang="en-ZA" altLang="en-ZA" dirty="0" smtClean="0">
                <a:latin typeface="Calibri" panose="020F0502020204030204" pitchFamily="34" charset="0"/>
                <a:cs typeface="Calibri" panose="020F0502020204030204" pitchFamily="34" charset="0"/>
              </a:rPr>
              <a:t>In South African context, </a:t>
            </a:r>
            <a:r>
              <a:rPr lang="en-ZA" altLang="en-ZA" u="sng" dirty="0" smtClean="0">
                <a:latin typeface="Calibri" panose="020F0502020204030204" pitchFamily="34" charset="0"/>
                <a:cs typeface="Calibri" panose="020F0502020204030204" pitchFamily="34" charset="0"/>
              </a:rPr>
              <a:t>access to finance and financial services </a:t>
            </a:r>
            <a:r>
              <a:rPr lang="en-ZA" altLang="en-ZA" dirty="0" smtClean="0">
                <a:latin typeface="Calibri" panose="020F0502020204030204" pitchFamily="34" charset="0"/>
                <a:cs typeface="Calibri" panose="020F0502020204030204" pitchFamily="34" charset="0"/>
              </a:rPr>
              <a:t>are key to achieve economic and social transformation</a:t>
            </a:r>
          </a:p>
          <a:p>
            <a:pPr>
              <a:buFont typeface="Arial" pitchFamily="34" charset="0"/>
              <a:buChar char="•"/>
              <a:defRPr/>
            </a:pPr>
            <a:endParaRPr lang="en-ZA" altLang="en-ZA" dirty="0" smtClean="0">
              <a:latin typeface="Calibri" panose="020F0502020204030204" pitchFamily="34" charset="0"/>
              <a:cs typeface="Calibri" panose="020F0502020204030204" pitchFamily="34" charset="0"/>
            </a:endParaRPr>
          </a:p>
          <a:p>
            <a:pPr>
              <a:buFont typeface="Arial" pitchFamily="34" charset="0"/>
              <a:buChar char="•"/>
              <a:defRPr/>
            </a:pPr>
            <a:r>
              <a:rPr lang="en-ZA" altLang="en-ZA" dirty="0" smtClean="0">
                <a:latin typeface="Calibri" panose="020F0502020204030204" pitchFamily="34" charset="0"/>
                <a:cs typeface="Calibri" panose="020F0502020204030204" pitchFamily="34" charset="0"/>
              </a:rPr>
              <a:t>Funds </a:t>
            </a:r>
            <a:r>
              <a:rPr lang="en-ZA" altLang="en-ZA" dirty="0">
                <a:latin typeface="Calibri" panose="020F0502020204030204" pitchFamily="34" charset="0"/>
                <a:cs typeface="Calibri" panose="020F0502020204030204" pitchFamily="34" charset="0"/>
              </a:rPr>
              <a:t>controlled by the financial sector ultimately </a:t>
            </a:r>
            <a:r>
              <a:rPr lang="en-ZA" altLang="en-ZA" u="sng" dirty="0">
                <a:latin typeface="Calibri" panose="020F0502020204030204" pitchFamily="34" charset="0"/>
                <a:cs typeface="Calibri" panose="020F0502020204030204" pitchFamily="34" charset="0"/>
              </a:rPr>
              <a:t>belong to customers</a:t>
            </a:r>
            <a:r>
              <a:rPr lang="en-ZA" altLang="en-ZA" dirty="0">
                <a:latin typeface="Calibri" panose="020F0502020204030204" pitchFamily="34" charset="0"/>
                <a:cs typeface="Calibri" panose="020F0502020204030204" pitchFamily="34" charset="0"/>
              </a:rPr>
              <a:t>, and financial firms are merely </a:t>
            </a:r>
            <a:r>
              <a:rPr lang="en-ZA" altLang="en-ZA" u="sng" dirty="0">
                <a:latin typeface="Calibri" panose="020F0502020204030204" pitchFamily="34" charset="0"/>
                <a:cs typeface="Calibri" panose="020F0502020204030204" pitchFamily="34" charset="0"/>
              </a:rPr>
              <a:t>custodians of other peoples’ money</a:t>
            </a:r>
            <a:r>
              <a:rPr lang="en-ZA" altLang="en-ZA" dirty="0">
                <a:latin typeface="Calibri" panose="020F0502020204030204" pitchFamily="34" charset="0"/>
                <a:cs typeface="Calibri" panose="020F0502020204030204" pitchFamily="34" charset="0"/>
              </a:rPr>
              <a:t>.  Hence </a:t>
            </a:r>
            <a:r>
              <a:rPr lang="en-ZA" altLang="en-ZA" dirty="0" err="1">
                <a:latin typeface="Calibri" panose="020F0502020204030204" pitchFamily="34" charset="0"/>
                <a:cs typeface="Calibri" panose="020F0502020204030204" pitchFamily="34" charset="0"/>
              </a:rPr>
              <a:t>govt</a:t>
            </a:r>
            <a:r>
              <a:rPr lang="en-ZA" altLang="en-ZA" dirty="0">
                <a:latin typeface="Calibri" panose="020F0502020204030204" pitchFamily="34" charset="0"/>
                <a:cs typeface="Calibri" panose="020F0502020204030204" pitchFamily="34" charset="0"/>
              </a:rPr>
              <a:t> has to regulate: </a:t>
            </a:r>
          </a:p>
          <a:p>
            <a:pPr lvl="1">
              <a:buFont typeface="Arial" pitchFamily="34" charset="0"/>
              <a:buChar char="•"/>
              <a:defRPr/>
            </a:pPr>
            <a:r>
              <a:rPr lang="en-ZA" altLang="en-ZA" dirty="0" smtClean="0">
                <a:latin typeface="Calibri" panose="020F0502020204030204" pitchFamily="34" charset="0"/>
                <a:cs typeface="Calibri" panose="020F0502020204030204" pitchFamily="34" charset="0"/>
              </a:rPr>
              <a:t>Safety </a:t>
            </a:r>
            <a:r>
              <a:rPr lang="en-ZA" altLang="en-ZA" dirty="0">
                <a:latin typeface="Calibri" panose="020F0502020204030204" pitchFamily="34" charset="0"/>
                <a:cs typeface="Calibri" panose="020F0502020204030204" pitchFamily="34" charset="0"/>
              </a:rPr>
              <a:t>and soundness of financial firms (prudential regulation), </a:t>
            </a:r>
          </a:p>
          <a:p>
            <a:pPr lvl="1">
              <a:buFont typeface="Arial" pitchFamily="34" charset="0"/>
              <a:buChar char="•"/>
              <a:defRPr/>
            </a:pPr>
            <a:r>
              <a:rPr lang="en-ZA" altLang="en-ZA" dirty="0" smtClean="0">
                <a:latin typeface="Calibri" panose="020F0502020204030204" pitchFamily="34" charset="0"/>
                <a:cs typeface="Calibri" panose="020F0502020204030204" pitchFamily="34" charset="0"/>
              </a:rPr>
              <a:t>That </a:t>
            </a:r>
            <a:r>
              <a:rPr lang="en-ZA" altLang="en-ZA" dirty="0">
                <a:latin typeface="Calibri" panose="020F0502020204030204" pitchFamily="34" charset="0"/>
                <a:cs typeface="Calibri" panose="020F0502020204030204" pitchFamily="34" charset="0"/>
              </a:rPr>
              <a:t>firms treat their customers fairly (market conduct regulation).</a:t>
            </a:r>
          </a:p>
          <a:p>
            <a:pPr lvl="1">
              <a:buFont typeface="Arial" pitchFamily="34" charset="0"/>
              <a:buChar char="•"/>
              <a:defRPr/>
            </a:pPr>
            <a:r>
              <a:rPr lang="en-ZA" altLang="en-ZA" dirty="0">
                <a:latin typeface="Calibri" panose="020F0502020204030204" pitchFamily="34" charset="0"/>
                <a:cs typeface="Calibri" panose="020F0502020204030204" pitchFamily="34" charset="0"/>
              </a:rPr>
              <a:t>Financial stability risks, to reduce bailing out banks by  taxpayers (</a:t>
            </a:r>
            <a:r>
              <a:rPr lang="en-ZA" altLang="en-ZA" dirty="0" err="1">
                <a:latin typeface="Calibri" panose="020F0502020204030204" pitchFamily="34" charset="0"/>
                <a:cs typeface="Calibri" panose="020F0502020204030204" pitchFamily="34" charset="0"/>
              </a:rPr>
              <a:t>fiscus</a:t>
            </a:r>
            <a:r>
              <a:rPr lang="en-ZA" altLang="en-ZA" dirty="0">
                <a:latin typeface="Calibri" panose="020F0502020204030204" pitchFamily="34" charset="0"/>
                <a:cs typeface="Calibri" panose="020F0502020204030204" pitchFamily="34" charset="0"/>
              </a:rPr>
              <a:t>) (taxpayers) as 2008 </a:t>
            </a:r>
            <a:r>
              <a:rPr lang="en-ZA" altLang="en-ZA" dirty="0" smtClean="0">
                <a:latin typeface="Calibri" panose="020F0502020204030204" pitchFamily="34" charset="0"/>
                <a:cs typeface="Calibri" panose="020F0502020204030204" pitchFamily="34" charset="0"/>
              </a:rPr>
              <a:t>GFC</a:t>
            </a:r>
          </a:p>
        </p:txBody>
      </p:sp>
      <p:sp>
        <p:nvSpPr>
          <p:cNvPr id="4" name="Slide Number Placeholder 3"/>
          <p:cNvSpPr>
            <a:spLocks noGrp="1"/>
          </p:cNvSpPr>
          <p:nvPr>
            <p:ph type="sldNum" sz="quarter" idx="12"/>
          </p:nvPr>
        </p:nvSpPr>
        <p:spPr/>
        <p:txBody>
          <a:bodyPr numCol="1"/>
          <a:lstStyle/>
          <a:p>
            <a:pPr>
              <a:defRPr/>
            </a:pPr>
            <a:fld id="{849202C0-25DC-4262-BD96-AD022240E758}" type="slidenum">
              <a:rPr lang="en-US" smtClean="0">
                <a:solidFill>
                  <a:srgbClr val="808080"/>
                </a:solidFill>
              </a:rPr>
              <a:pPr>
                <a:defRPr/>
              </a:pPr>
              <a:t>4</a:t>
            </a:fld>
            <a:endParaRPr lang="en-US" sz="1400" b="0">
              <a:solidFill>
                <a:srgbClr val="000000"/>
              </a:solidFill>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48400" y="1219200"/>
            <a:ext cx="2677432" cy="178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808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943600"/>
            <a:ext cx="26670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6" name="Title 1"/>
          <p:cNvSpPr>
            <a:spLocks noGrp="1"/>
          </p:cNvSpPr>
          <p:nvPr>
            <p:ph type="title"/>
          </p:nvPr>
        </p:nvSpPr>
        <p:spPr>
          <a:xfrm>
            <a:off x="0" y="76200"/>
            <a:ext cx="9144000" cy="838200"/>
          </a:xfrm>
        </p:spPr>
        <p:txBody>
          <a:bodyPr numCol="1"/>
          <a:lstStyle/>
          <a:p>
            <a:r>
              <a:rPr lang="en-ZA" sz="2800" b="1" dirty="0">
                <a:latin typeface="Calibri" panose="020F0502020204030204" pitchFamily="34" charset="0"/>
                <a:ea typeface="Arial Unicode MS" pitchFamily="34" charset="-128"/>
                <a:cs typeface="Calibri" panose="020F0502020204030204" pitchFamily="34" charset="0"/>
              </a:rPr>
              <a:t>Financial sector needs HIGHER standards for transformation </a:t>
            </a:r>
            <a:endParaRPr lang="en-ZA" sz="2800" b="1" dirty="0" smtClean="0">
              <a:latin typeface="+mn-lt"/>
              <a:ea typeface="Arial Unicode MS" pitchFamily="34" charset="-128"/>
              <a:cs typeface="Arial Unicode MS" pitchFamily="34" charset="-128"/>
            </a:endParaRPr>
          </a:p>
        </p:txBody>
      </p:sp>
      <p:sp>
        <p:nvSpPr>
          <p:cNvPr id="3" name="Content Placeholder 2"/>
          <p:cNvSpPr>
            <a:spLocks noGrp="1"/>
          </p:cNvSpPr>
          <p:nvPr>
            <p:ph idx="1"/>
          </p:nvPr>
        </p:nvSpPr>
        <p:spPr>
          <a:xfrm>
            <a:off x="0" y="1143000"/>
            <a:ext cx="9144000" cy="5715000"/>
          </a:xfrm>
        </p:spPr>
        <p:txBody>
          <a:bodyPr numCol="1"/>
          <a:lstStyle/>
          <a:p>
            <a:pPr>
              <a:buFont typeface="Arial" pitchFamily="34" charset="0"/>
              <a:buChar char="•"/>
              <a:defRPr/>
            </a:pPr>
            <a:r>
              <a:rPr lang="en-ZA" altLang="en-ZA" u="sng" dirty="0" smtClean="0">
                <a:latin typeface="Calibri" panose="020F0502020204030204" pitchFamily="34" charset="0"/>
                <a:cs typeface="Calibri" panose="020F0502020204030204" pitchFamily="34" charset="0"/>
              </a:rPr>
              <a:t>Potential </a:t>
            </a:r>
            <a:r>
              <a:rPr lang="en-ZA" altLang="en-ZA" u="sng" dirty="0">
                <a:latin typeface="Calibri" panose="020F0502020204030204" pitchFamily="34" charset="0"/>
                <a:cs typeface="Calibri" panose="020F0502020204030204" pitchFamily="34" charset="0"/>
              </a:rPr>
              <a:t>for conflict</a:t>
            </a:r>
            <a:r>
              <a:rPr lang="en-ZA" altLang="en-ZA" dirty="0">
                <a:latin typeface="Calibri" panose="020F0502020204030204" pitchFamily="34" charset="0"/>
                <a:cs typeface="Calibri" panose="020F0502020204030204" pitchFamily="34" charset="0"/>
              </a:rPr>
              <a:t> between above objectives, and lessons learnt from 2008 Global Financial Crisis (GFC), led to the adoption of the Twin Peaks regulatory framework</a:t>
            </a:r>
            <a:r>
              <a:rPr lang="en-ZA" altLang="en-ZA" dirty="0" smtClean="0">
                <a:latin typeface="Calibri" panose="020F0502020204030204" pitchFamily="34" charset="0"/>
                <a:cs typeface="Calibri" panose="020F0502020204030204" pitchFamily="34" charset="0"/>
              </a:rPr>
              <a:t>.</a:t>
            </a:r>
          </a:p>
          <a:p>
            <a:pPr marL="0" indent="0">
              <a:buNone/>
              <a:defRPr/>
            </a:pPr>
            <a:r>
              <a:rPr lang="en-ZA" altLang="en-ZA" dirty="0" smtClean="0">
                <a:latin typeface="Calibri" panose="020F0502020204030204" pitchFamily="34" charset="0"/>
                <a:cs typeface="Calibri" panose="020F0502020204030204" pitchFamily="34" charset="0"/>
              </a:rPr>
              <a:t>  </a:t>
            </a:r>
            <a:endParaRPr lang="en-ZA" altLang="en-ZA" dirty="0">
              <a:latin typeface="Calibri" panose="020F0502020204030204" pitchFamily="34" charset="0"/>
              <a:cs typeface="Calibri" panose="020F0502020204030204" pitchFamily="34" charset="0"/>
            </a:endParaRPr>
          </a:p>
          <a:p>
            <a:pPr>
              <a:defRPr/>
            </a:pPr>
            <a:r>
              <a:rPr lang="en-ZA" altLang="en-ZA" dirty="0">
                <a:latin typeface="Calibri" panose="020F0502020204030204" pitchFamily="34" charset="0"/>
                <a:cs typeface="Calibri" panose="020F0502020204030204" pitchFamily="34" charset="0"/>
              </a:rPr>
              <a:t>Meaningful ‘transformation’ of the financial sector is not merely a question of ownership of financial firms, but to </a:t>
            </a:r>
            <a:r>
              <a:rPr lang="en-ZA" altLang="en-ZA" u="sng" dirty="0">
                <a:latin typeface="Calibri" panose="020F0502020204030204" pitchFamily="34" charset="0"/>
                <a:cs typeface="Calibri" panose="020F0502020204030204" pitchFamily="34" charset="0"/>
              </a:rPr>
              <a:t>how the sector supports real economic </a:t>
            </a:r>
            <a:r>
              <a:rPr lang="en-ZA" altLang="en-ZA" u="sng" dirty="0" smtClean="0">
                <a:latin typeface="Calibri" panose="020F0502020204030204" pitchFamily="34" charset="0"/>
                <a:cs typeface="Calibri" panose="020F0502020204030204" pitchFamily="34" charset="0"/>
              </a:rPr>
              <a:t>activity</a:t>
            </a:r>
            <a:r>
              <a:rPr lang="en-ZA" altLang="en-ZA" dirty="0" smtClean="0">
                <a:latin typeface="Calibri" panose="020F0502020204030204" pitchFamily="34" charset="0"/>
                <a:cs typeface="Calibri" panose="020F0502020204030204" pitchFamily="34" charset="0"/>
              </a:rPr>
              <a:t>? </a:t>
            </a:r>
            <a:endParaRPr lang="en-ZA" altLang="en-ZA" dirty="0">
              <a:latin typeface="Calibri" panose="020F0502020204030204" pitchFamily="34" charset="0"/>
              <a:cs typeface="Calibri" panose="020F0502020204030204" pitchFamily="34" charset="0"/>
            </a:endParaRPr>
          </a:p>
          <a:p>
            <a:pPr lvl="1">
              <a:defRPr/>
            </a:pPr>
            <a:r>
              <a:rPr lang="en-ZA" altLang="en-ZA" dirty="0">
                <a:latin typeface="Calibri" panose="020F0502020204030204" pitchFamily="34" charset="0"/>
                <a:cs typeface="Calibri" panose="020F0502020204030204" pitchFamily="34" charset="0"/>
              </a:rPr>
              <a:t>What services are provided to consumers? (</a:t>
            </a:r>
            <a:r>
              <a:rPr lang="en-ZA" altLang="en-ZA" dirty="0" smtClean="0">
                <a:latin typeface="Calibri" panose="020F0502020204030204" pitchFamily="34" charset="0"/>
                <a:cs typeface="Calibri" panose="020F0502020204030204" pitchFamily="34" charset="0"/>
              </a:rPr>
              <a:t>Access/Inclusion, lower charges, more appropriate products)</a:t>
            </a:r>
            <a:endParaRPr lang="en-ZA" altLang="en-ZA" dirty="0">
              <a:latin typeface="Calibri" panose="020F0502020204030204" pitchFamily="34" charset="0"/>
              <a:cs typeface="Calibri" panose="020F0502020204030204" pitchFamily="34" charset="0"/>
            </a:endParaRPr>
          </a:p>
          <a:p>
            <a:pPr lvl="1">
              <a:defRPr/>
            </a:pPr>
            <a:r>
              <a:rPr lang="en-ZA" altLang="en-ZA" dirty="0" smtClean="0">
                <a:latin typeface="Calibri" panose="020F0502020204030204" pitchFamily="34" charset="0"/>
                <a:cs typeface="Calibri" panose="020F0502020204030204" pitchFamily="34" charset="0"/>
              </a:rPr>
              <a:t>Who owns the firms that manage the assets? How sensitive are they to our country’s needs and challenges?</a:t>
            </a:r>
          </a:p>
          <a:p>
            <a:pPr lvl="1">
              <a:defRPr/>
            </a:pPr>
            <a:r>
              <a:rPr lang="en-ZA" altLang="en-ZA" dirty="0" smtClean="0">
                <a:latin typeface="Calibri" panose="020F0502020204030204" pitchFamily="34" charset="0"/>
                <a:cs typeface="Calibri" panose="020F0502020204030204" pitchFamily="34" charset="0"/>
              </a:rPr>
              <a:t>How </a:t>
            </a:r>
            <a:r>
              <a:rPr lang="en-ZA" altLang="en-ZA" dirty="0">
                <a:latin typeface="Calibri" panose="020F0502020204030204" pitchFamily="34" charset="0"/>
                <a:cs typeface="Calibri" panose="020F0502020204030204" pitchFamily="34" charset="0"/>
              </a:rPr>
              <a:t>are the assets in the system put to use? (Procurement, empowerment financing, socio-economic development)</a:t>
            </a:r>
          </a:p>
          <a:p>
            <a:pPr lvl="1">
              <a:defRPr/>
            </a:pPr>
            <a:r>
              <a:rPr lang="en-ZA" altLang="en-ZA" dirty="0">
                <a:latin typeface="Calibri" panose="020F0502020204030204" pitchFamily="34" charset="0"/>
                <a:cs typeface="Calibri" panose="020F0502020204030204" pitchFamily="34" charset="0"/>
              </a:rPr>
              <a:t>Who decides how those assets are invested / put to use? (Management control, employment equity and skills development)</a:t>
            </a:r>
            <a:endParaRPr lang="en-ZA" altLang="en-ZA"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numCol="1"/>
          <a:lstStyle/>
          <a:p>
            <a:pPr>
              <a:defRPr/>
            </a:pPr>
            <a:fld id="{849202C0-25DC-4262-BD96-AD022240E758}" type="slidenum">
              <a:rPr lang="en-US" smtClean="0">
                <a:solidFill>
                  <a:srgbClr val="808080"/>
                </a:solidFill>
              </a:rPr>
              <a:pPr>
                <a:defRPr/>
              </a:pPr>
              <a:t>5</a:t>
            </a:fld>
            <a:endParaRPr lang="en-US" sz="1400" b="0">
              <a:solidFill>
                <a:srgbClr val="000000"/>
              </a:solidFill>
              <a:latin typeface="Arial"/>
            </a:endParaRPr>
          </a:p>
        </p:txBody>
      </p:sp>
    </p:spTree>
    <p:extLst>
      <p:ext uri="{BB962C8B-B14F-4D97-AF65-F5344CB8AC3E}">
        <p14:creationId xmlns:p14="http://schemas.microsoft.com/office/powerpoint/2010/main" val="4060029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numCol="1"/>
          <a:lstStyle/>
          <a:p>
            <a:r>
              <a:rPr lang="en-US" sz="2800" b="1" dirty="0" smtClean="0">
                <a:latin typeface="Calibri" panose="020F0502020204030204" pitchFamily="34" charset="0"/>
                <a:cs typeface="Calibri" panose="020F0502020204030204" pitchFamily="34" charset="0"/>
              </a:rPr>
              <a:t>Financial sector comprises banks and non-banks</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1"/>
          <a:lstStyle/>
          <a:p>
            <a:r>
              <a:rPr lang="en-US" dirty="0">
                <a:latin typeface="Calibri" panose="020F0502020204030204" pitchFamily="34" charset="0"/>
                <a:cs typeface="Calibri" panose="020F0502020204030204" pitchFamily="34" charset="0"/>
              </a:rPr>
              <a:t>South Africa’s </a:t>
            </a:r>
            <a:r>
              <a:rPr lang="en-US" u="sng" dirty="0">
                <a:latin typeface="Calibri" panose="020F0502020204030204" pitchFamily="34" charset="0"/>
                <a:cs typeface="Calibri" panose="020F0502020204030204" pitchFamily="34" charset="0"/>
              </a:rPr>
              <a:t>financial sector is large and sophisticated</a:t>
            </a:r>
            <a:r>
              <a:rPr lang="en-US" dirty="0">
                <a:latin typeface="Calibri" panose="020F0502020204030204" pitchFamily="34" charset="0"/>
                <a:cs typeface="Calibri" panose="020F0502020204030204" pitchFamily="34" charset="0"/>
              </a:rPr>
              <a:t>, consisting of banking and </a:t>
            </a:r>
            <a:r>
              <a:rPr lang="en-US" dirty="0" smtClean="0">
                <a:latin typeface="Calibri" panose="020F0502020204030204" pitchFamily="34" charset="0"/>
                <a:cs typeface="Calibri" panose="020F0502020204030204" pitchFamily="34" charset="0"/>
              </a:rPr>
              <a:t>non-banks </a:t>
            </a:r>
            <a:r>
              <a:rPr lang="en-ZA" altLang="en-ZA" dirty="0">
                <a:latin typeface="Calibri" panose="020F0502020204030204" pitchFamily="34" charset="0"/>
                <a:cs typeface="Calibri" panose="020F0502020204030204" pitchFamily="34" charset="0"/>
              </a:rPr>
              <a:t>(insurers, pension funds, unit trusts, CIS</a:t>
            </a:r>
            <a:r>
              <a:rPr lang="en-ZA" altLang="en-ZA"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Financial sector </a:t>
            </a:r>
            <a:r>
              <a:rPr lang="en-US" dirty="0">
                <a:latin typeface="Calibri" panose="020F0502020204030204" pitchFamily="34" charset="0"/>
                <a:cs typeface="Calibri" panose="020F0502020204030204" pitchFamily="34" charset="0"/>
              </a:rPr>
              <a:t>assets make up three times </a:t>
            </a:r>
            <a:r>
              <a:rPr lang="en-US" dirty="0" smtClean="0">
                <a:latin typeface="Calibri" panose="020F0502020204030204" pitchFamily="34" charset="0"/>
                <a:cs typeface="Calibri" panose="020F0502020204030204" pitchFamily="34" charset="0"/>
              </a:rPr>
              <a:t>GDP</a:t>
            </a:r>
          </a:p>
          <a:p>
            <a:pPr lvl="1"/>
            <a:r>
              <a:rPr lang="en-US" dirty="0" smtClean="0">
                <a:latin typeface="Calibri" panose="020F0502020204030204" pitchFamily="34" charset="0"/>
                <a:cs typeface="Calibri" panose="020F0502020204030204" pitchFamily="34" charset="0"/>
              </a:rPr>
              <a:t>The ratio exceeds most emerging market economies</a:t>
            </a:r>
          </a:p>
          <a:p>
            <a:pPr lvl="1"/>
            <a:r>
              <a:rPr lang="en-US" dirty="0" smtClean="0">
                <a:latin typeface="Calibri" panose="020F0502020204030204" pitchFamily="34" charset="0"/>
                <a:cs typeface="Calibri" panose="020F0502020204030204" pitchFamily="34" charset="0"/>
              </a:rPr>
              <a:t>Banking </a:t>
            </a:r>
            <a:r>
              <a:rPr lang="en-US" dirty="0">
                <a:latin typeface="Calibri" panose="020F0502020204030204" pitchFamily="34" charset="0"/>
                <a:cs typeface="Calibri" panose="020F0502020204030204" pitchFamily="34" charset="0"/>
              </a:rPr>
              <a:t>assets comprise </a:t>
            </a:r>
            <a:r>
              <a:rPr lang="en-US" dirty="0" smtClean="0">
                <a:latin typeface="Calibri" panose="020F0502020204030204" pitchFamily="34" charset="0"/>
                <a:cs typeface="Calibri" panose="020F0502020204030204" pitchFamily="34" charset="0"/>
              </a:rPr>
              <a:t>over 100% of GDP</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Non-banks account for </a:t>
            </a:r>
            <a:r>
              <a:rPr lang="en-US" dirty="0">
                <a:latin typeface="Calibri" panose="020F0502020204030204" pitchFamily="34" charset="0"/>
                <a:cs typeface="Calibri" panose="020F0502020204030204" pitchFamily="34" charset="0"/>
              </a:rPr>
              <a:t>about two thirds of financial assets,  also unusually large for </a:t>
            </a:r>
            <a:r>
              <a:rPr lang="en-US" dirty="0" smtClean="0">
                <a:latin typeface="Calibri" panose="020F0502020204030204" pitchFamily="34" charset="0"/>
                <a:cs typeface="Calibri" panose="020F0502020204030204" pitchFamily="34" charset="0"/>
              </a:rPr>
              <a:t>an emerging market</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Pension funds assets of 110% of GDP</a:t>
            </a:r>
            <a:r>
              <a:rPr lang="en-US" dirty="0" smtClean="0">
                <a:latin typeface="Calibri" panose="020F0502020204030204" pitchFamily="34" charset="0"/>
                <a:cs typeface="Calibri" panose="020F0502020204030204" pitchFamily="34" charset="0"/>
              </a:rPr>
              <a:t>, almost </a:t>
            </a:r>
            <a:r>
              <a:rPr lang="en-US" dirty="0">
                <a:latin typeface="Calibri" panose="020F0502020204030204" pitchFamily="34" charset="0"/>
                <a:cs typeface="Calibri" panose="020F0502020204030204" pitchFamily="34" charset="0"/>
              </a:rPr>
              <a:t>equal to </a:t>
            </a:r>
            <a:r>
              <a:rPr lang="en-US" dirty="0" smtClean="0">
                <a:latin typeface="Calibri" panose="020F0502020204030204" pitchFamily="34" charset="0"/>
                <a:cs typeface="Calibri" panose="020F0502020204030204" pitchFamily="34" charset="0"/>
              </a:rPr>
              <a:t>banking</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Long-term insurers (mostly life) hold most of  insurance assets of 64% of GDP, with only a small share for short-term insurers (nonlife</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Unit trusts or CISs, the fastest growing segment in the financial sector, hold assets of </a:t>
            </a:r>
            <a:r>
              <a:rPr lang="en-US" dirty="0" smtClean="0">
                <a:latin typeface="Calibri" panose="020F0502020204030204" pitchFamily="34" charset="0"/>
                <a:cs typeface="Calibri" panose="020F0502020204030204" pitchFamily="34" charset="0"/>
              </a:rPr>
              <a:t>nearly 50% of </a:t>
            </a:r>
            <a:r>
              <a:rPr lang="en-US" dirty="0">
                <a:latin typeface="Calibri" panose="020F0502020204030204" pitchFamily="34" charset="0"/>
                <a:cs typeface="Calibri" panose="020F0502020204030204" pitchFamily="34" charset="0"/>
              </a:rPr>
              <a:t>GDP</a:t>
            </a:r>
            <a:r>
              <a:rPr lang="en-US" dirty="0" smtClean="0">
                <a:latin typeface="Calibri" panose="020F0502020204030204" pitchFamily="34" charset="0"/>
                <a:cs typeface="Calibri" panose="020F0502020204030204" pitchFamily="34" charset="0"/>
              </a:rPr>
              <a:t>.</a:t>
            </a: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6</a:t>
            </a:fld>
            <a:endParaRPr lang="en-US" sz="1400" b="0">
              <a:solidFill>
                <a:srgbClr val="000000"/>
              </a:solidFill>
              <a:latin typeface="Arial"/>
            </a:endParaRPr>
          </a:p>
        </p:txBody>
      </p:sp>
    </p:spTree>
    <p:extLst>
      <p:ext uri="{BB962C8B-B14F-4D97-AF65-F5344CB8AC3E}">
        <p14:creationId xmlns:p14="http://schemas.microsoft.com/office/powerpoint/2010/main" val="147692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numCol="1"/>
          <a:lstStyle/>
          <a:p>
            <a:r>
              <a:rPr lang="en-ZA" sz="2800" b="1" dirty="0" smtClean="0">
                <a:latin typeface="Calibri" panose="020F0502020204030204" pitchFamily="34" charset="0"/>
                <a:cs typeface="Calibri" panose="020F0502020204030204" pitchFamily="34" charset="0"/>
              </a:rPr>
              <a:t>Structure of the financial sector</a:t>
            </a:r>
            <a:endParaRPr lang="en-US" b="1"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5681024"/>
              </p:ext>
            </p:extLst>
          </p:nvPr>
        </p:nvGraphicFramePr>
        <p:xfrm>
          <a:off x="228600" y="1295401"/>
          <a:ext cx="8610600" cy="4843332"/>
        </p:xfrm>
        <a:graphic>
          <a:graphicData uri="http://schemas.openxmlformats.org/drawingml/2006/table">
            <a:tbl>
              <a:tblPr firstRow="1">
                <a:tableStyleId>{5C22544A-7EE6-4342-B048-85BDC9FD1C3A}</a:tableStyleId>
              </a:tblPr>
              <a:tblGrid>
                <a:gridCol w="2190416"/>
                <a:gridCol w="3625516"/>
                <a:gridCol w="2794668"/>
              </a:tblGrid>
              <a:tr h="366290">
                <a:tc>
                  <a:txBody>
                    <a:bodyPr/>
                    <a:lstStyle/>
                    <a:p>
                      <a:pPr algn="l" fontAlgn="b"/>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800" b="1" u="none" strike="noStrike" dirty="0" smtClean="0">
                          <a:solidFill>
                            <a:schemeClr val="bg1"/>
                          </a:solidFill>
                          <a:effectLst/>
                          <a:latin typeface="Calibri" panose="020F0502020204030204" pitchFamily="34" charset="0"/>
                          <a:cs typeface="Calibri" panose="020F0502020204030204" pitchFamily="34" charset="0"/>
                        </a:rPr>
                        <a:t>Number of companies</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b"/>
                      <a:r>
                        <a:rPr lang="en-US" sz="1800" b="1" u="none" strike="noStrike" dirty="0">
                          <a:solidFill>
                            <a:schemeClr val="bg1"/>
                          </a:solidFill>
                          <a:effectLst/>
                          <a:latin typeface="Calibri" panose="020F0502020204030204" pitchFamily="34" charset="0"/>
                          <a:cs typeface="Calibri" panose="020F0502020204030204" pitchFamily="34" charset="0"/>
                        </a:rPr>
                        <a:t>Assets of sector</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1064072">
                <a:tc>
                  <a:txBody>
                    <a:bodyPr/>
                    <a:lstStyle/>
                    <a:p>
                      <a:pPr algn="l" fontAlgn="b"/>
                      <a:r>
                        <a:rPr lang="en-US" sz="1800" u="none" strike="noStrike" dirty="0">
                          <a:effectLst/>
                          <a:latin typeface="Calibri" panose="020F0502020204030204" pitchFamily="34" charset="0"/>
                          <a:cs typeface="Calibri" panose="020F0502020204030204" pitchFamily="34" charset="0"/>
                        </a:rPr>
                        <a:t>Banks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a:t>
                      </a:r>
                      <a:r>
                        <a:rPr lang="en-US" sz="1800" b="0" i="0" u="none" strike="noStrike" dirty="0" smtClean="0">
                          <a:solidFill>
                            <a:schemeClr val="tx1">
                              <a:lumMod val="65000"/>
                              <a:lumOff val="35000"/>
                            </a:schemeClr>
                          </a:solidFill>
                          <a:effectLst/>
                          <a:latin typeface="Calibri" panose="020F0502020204030204" pitchFamily="34" charset="0"/>
                          <a:cs typeface="Calibri" panose="020F0502020204030204" pitchFamily="34" charset="0"/>
                        </a:rPr>
                        <a:t>10 locally controlled</a:t>
                      </a:r>
                    </a:p>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55                  </a:t>
                      </a:r>
                      <a:r>
                        <a:rPr lang="en-US" sz="1800" b="0" i="0" u="none" strike="noStrike" dirty="0" smtClean="0">
                          <a:solidFill>
                            <a:schemeClr val="tx1">
                              <a:lumMod val="65000"/>
                              <a:lumOff val="35000"/>
                            </a:schemeClr>
                          </a:solidFill>
                          <a:effectLst/>
                          <a:latin typeface="Calibri" panose="020F0502020204030204" pitchFamily="34" charset="0"/>
                          <a:cs typeface="Calibri" panose="020F0502020204030204" pitchFamily="34" charset="0"/>
                        </a:rPr>
                        <a:t>6 foreign controlled </a:t>
                      </a:r>
                    </a:p>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a:t>
                      </a:r>
                      <a:r>
                        <a:rPr lang="en-US" sz="1800" b="0" i="0" u="none" strike="noStrike" dirty="0" smtClean="0">
                          <a:solidFill>
                            <a:schemeClr val="tx1">
                              <a:lumMod val="65000"/>
                              <a:lumOff val="35000"/>
                            </a:schemeClr>
                          </a:solidFill>
                          <a:effectLst/>
                          <a:latin typeface="Calibri" panose="020F0502020204030204" pitchFamily="34" charset="0"/>
                          <a:cs typeface="Calibri" panose="020F0502020204030204" pitchFamily="34" charset="0"/>
                        </a:rPr>
                        <a:t>36 Foreign bank reps</a:t>
                      </a:r>
                    </a:p>
                    <a:p>
                      <a:pPr algn="l" fontAlgn="b"/>
                      <a:r>
                        <a:rPr lang="en-US" sz="1800" b="0" i="0" u="none" strike="noStrike" dirty="0" smtClean="0">
                          <a:solidFill>
                            <a:schemeClr val="tx1">
                              <a:lumMod val="65000"/>
                              <a:lumOff val="35000"/>
                            </a:schemeClr>
                          </a:solidFill>
                          <a:effectLst/>
                          <a:latin typeface="Calibri" panose="020F0502020204030204" pitchFamily="34" charset="0"/>
                          <a:cs typeface="Calibri" panose="020F0502020204030204" pitchFamily="34" charset="0"/>
                        </a:rPr>
                        <a:t>                          3</a:t>
                      </a:r>
                      <a:r>
                        <a:rPr lang="en-US" sz="1800" b="0" i="0" u="none" strike="noStrike" baseline="0" dirty="0" smtClean="0">
                          <a:solidFill>
                            <a:schemeClr val="tx1">
                              <a:lumMod val="65000"/>
                              <a:lumOff val="35000"/>
                            </a:schemeClr>
                          </a:solidFill>
                          <a:effectLst/>
                          <a:latin typeface="Calibri" panose="020F0502020204030204" pitchFamily="34" charset="0"/>
                          <a:cs typeface="Calibri" panose="020F0502020204030204" pitchFamily="34" charset="0"/>
                        </a:rPr>
                        <a:t> mutual</a:t>
                      </a:r>
                      <a:endParaRPr lang="en-US" sz="1800" b="0" i="0" u="none" strike="noStrike" dirty="0">
                        <a:solidFill>
                          <a:schemeClr val="tx1">
                            <a:lumMod val="65000"/>
                            <a:lumOff val="35000"/>
                          </a:schemeClr>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kern="1200" dirty="0" smtClean="0">
                          <a:solidFill>
                            <a:srgbClr val="000000"/>
                          </a:solidFill>
                          <a:effectLst/>
                          <a:latin typeface="Calibri" panose="020F0502020204030204" pitchFamily="34" charset="0"/>
                          <a:ea typeface="+mn-ea"/>
                          <a:cs typeface="Calibri" panose="020F0502020204030204" pitchFamily="34" charset="0"/>
                        </a:rPr>
                        <a:t>R4.87 trillion*</a:t>
                      </a:r>
                      <a:endParaRPr lang="en-US" sz="18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809">
                <a:tc>
                  <a:txBody>
                    <a:bodyPr/>
                    <a:lstStyle/>
                    <a:p>
                      <a:pPr algn="l" fontAlgn="b"/>
                      <a:r>
                        <a:rPr lang="en-US" sz="1800" u="none" strike="noStrike" dirty="0" smtClean="0">
                          <a:effectLst/>
                          <a:latin typeface="Calibri" panose="020F0502020204030204" pitchFamily="34" charset="0"/>
                          <a:cs typeface="Calibri" panose="020F0502020204030204" pitchFamily="34" charset="0"/>
                        </a:rPr>
                        <a:t>Long-term Insurers (life)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82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R 2.58 trillion*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809">
                <a:tc>
                  <a:txBody>
                    <a:bodyPr/>
                    <a:lstStyle/>
                    <a:p>
                      <a:pPr algn="l" fontAlgn="b"/>
                      <a:r>
                        <a:rPr lang="en-US" sz="1800" u="none" strike="noStrike" dirty="0" smtClean="0">
                          <a:effectLst/>
                          <a:latin typeface="Calibri" panose="020F0502020204030204" pitchFamily="34" charset="0"/>
                          <a:cs typeface="Calibri" panose="020F0502020204030204" pitchFamily="34" charset="0"/>
                        </a:rPr>
                        <a:t>Short-term Insurers (non-life)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99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cs typeface="Calibri" panose="020F0502020204030204" pitchFamily="34" charset="0"/>
                        </a:rPr>
                        <a:t>R 0.12 trillion*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033">
                <a:tc>
                  <a:txBody>
                    <a:bodyPr/>
                    <a:lstStyle/>
                    <a:p>
                      <a:pPr algn="l" fontAlgn="b"/>
                      <a:r>
                        <a:rPr lang="en-US" sz="1800" u="none" strike="noStrike">
                          <a:effectLst/>
                          <a:latin typeface="Calibri" panose="020F0502020204030204" pitchFamily="34" charset="0"/>
                          <a:cs typeface="Calibri" panose="020F0502020204030204" pitchFamily="34" charset="0"/>
                        </a:rPr>
                        <a:t>Pension Funds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5150 (incl</a:t>
                      </a:r>
                      <a:r>
                        <a:rPr lang="en-US" sz="1800" b="0" i="0" u="none" strike="noStrike" baseline="0" dirty="0" smtClean="0">
                          <a:solidFill>
                            <a:srgbClr val="000000"/>
                          </a:solidFill>
                          <a:effectLst/>
                          <a:latin typeface="Calibri" panose="020F0502020204030204" pitchFamily="34" charset="0"/>
                          <a:cs typeface="Calibri" panose="020F0502020204030204" pitchFamily="34" charset="0"/>
                        </a:rPr>
                        <a:t>. GEPF and official funds)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cs typeface="Calibri" panose="020F0502020204030204" pitchFamily="34" charset="0"/>
                        </a:rPr>
                        <a:t>R 4.04 trillion*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293">
                <a:tc>
                  <a:txBody>
                    <a:bodyPr/>
                    <a:lstStyle/>
                    <a:p>
                      <a:pPr algn="l" fontAlgn="b"/>
                      <a:r>
                        <a:rPr lang="en-US" sz="1800" u="none" strike="noStrike" dirty="0">
                          <a:effectLst/>
                          <a:latin typeface="Calibri" panose="020F0502020204030204" pitchFamily="34" charset="0"/>
                          <a:cs typeface="Calibri" panose="020F0502020204030204" pitchFamily="34" charset="0"/>
                        </a:rPr>
                        <a:t>Collective Investment Schemes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   1284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R1.953 trillion**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293">
                <a:tc>
                  <a:txBody>
                    <a:bodyPr/>
                    <a:lstStyle/>
                    <a:p>
                      <a:pPr marL="0" algn="l" defTabSz="914400" rtl="0" eaLnBrk="1" fontAlgn="b" latinLnBrk="0" hangingPunct="1"/>
                      <a:r>
                        <a:rPr lang="en-US" sz="1800" u="none" strike="noStrike" kern="1200" dirty="0" smtClean="0">
                          <a:solidFill>
                            <a:schemeClr val="dk1"/>
                          </a:solidFill>
                          <a:effectLst/>
                          <a:latin typeface="Calibri" panose="020F0502020204030204" pitchFamily="34" charset="0"/>
                          <a:ea typeface="+mn-ea"/>
                          <a:cs typeface="Calibri" panose="020F0502020204030204" pitchFamily="34" charset="0"/>
                        </a:rPr>
                        <a:t>Asset Managers</a:t>
                      </a:r>
                      <a:endParaRPr lang="en-US" sz="18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FF0000"/>
                          </a:solidFill>
                          <a:effectLst/>
                          <a:latin typeface="Calibri" panose="020F0502020204030204" pitchFamily="34" charset="0"/>
                          <a:cs typeface="Calibri" panose="020F0502020204030204" pitchFamily="34" charset="0"/>
                        </a:rPr>
                        <a:t>   </a:t>
                      </a:r>
                      <a:r>
                        <a:rPr lang="en-US" sz="1800" b="0" i="0" u="none" strike="noStrike" dirty="0" smtClean="0">
                          <a:solidFill>
                            <a:schemeClr val="tx1"/>
                          </a:solidFill>
                          <a:effectLst/>
                          <a:latin typeface="Calibri" panose="020F0502020204030204" pitchFamily="34" charset="0"/>
                          <a:cs typeface="Calibri" panose="020F0502020204030204" pitchFamily="34" charset="0"/>
                        </a:rPr>
                        <a:t>130</a:t>
                      </a:r>
                      <a:endParaRPr lang="en-US" sz="1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cs typeface="Calibri" panose="020F0502020204030204" pitchFamily="34" charset="0"/>
                        </a:rPr>
                        <a:t>Manage on behalf</a:t>
                      </a:r>
                      <a:r>
                        <a:rPr lang="en-US" sz="1800" b="0" i="0" u="none" strike="noStrike" baseline="0" dirty="0" smtClean="0">
                          <a:solidFill>
                            <a:srgbClr val="000000"/>
                          </a:solidFill>
                          <a:effectLst/>
                          <a:latin typeface="Calibri" panose="020F0502020204030204" pitchFamily="34" charset="0"/>
                          <a:cs typeface="Calibri" panose="020F0502020204030204" pitchFamily="34" charset="0"/>
                        </a:rPr>
                        <a:t> of sector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a:xfrm>
            <a:off x="7162800" y="6400800"/>
            <a:ext cx="1905000" cy="457200"/>
          </a:xfrm>
        </p:spPr>
        <p:txBody>
          <a:bodyPr numCol="1"/>
          <a:lstStyle/>
          <a:p>
            <a:pPr>
              <a:defRPr/>
            </a:pPr>
            <a:fld id="{4C53E0EA-566E-4A4D-9E94-979169ECB524}" type="slidenum">
              <a:rPr lang="en-US" smtClean="0">
                <a:solidFill>
                  <a:srgbClr val="808080"/>
                </a:solidFill>
              </a:rPr>
              <a:pPr>
                <a:defRPr/>
              </a:pPr>
              <a:t>7</a:t>
            </a:fld>
            <a:endParaRPr lang="en-US" sz="1400" b="0">
              <a:solidFill>
                <a:srgbClr val="000000"/>
              </a:solidFill>
              <a:latin typeface="Arial"/>
            </a:endParaRPr>
          </a:p>
        </p:txBody>
      </p:sp>
      <p:sp>
        <p:nvSpPr>
          <p:cNvPr id="7" name="Content Placeholder 2"/>
          <p:cNvSpPr txBox="1">
            <a:spLocks/>
          </p:cNvSpPr>
          <p:nvPr/>
        </p:nvSpPr>
        <p:spPr>
          <a:xfrm>
            <a:off x="4800601" y="6359857"/>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r">
              <a:buNone/>
            </a:pPr>
            <a:r>
              <a:rPr lang="en-ZA" sz="1200" i="1" kern="0" dirty="0" smtClean="0"/>
              <a:t>* End 2015 ** end 2014 </a:t>
            </a:r>
          </a:p>
          <a:p>
            <a:pPr marL="0" indent="0" algn="r">
              <a:buNone/>
            </a:pPr>
            <a:r>
              <a:rPr lang="en-ZA" sz="1200" i="1" kern="0" dirty="0" smtClean="0"/>
              <a:t>Further detail in Annexure</a:t>
            </a:r>
          </a:p>
        </p:txBody>
      </p:sp>
    </p:spTree>
    <p:extLst>
      <p:ext uri="{BB962C8B-B14F-4D97-AF65-F5344CB8AC3E}">
        <p14:creationId xmlns:p14="http://schemas.microsoft.com/office/powerpoint/2010/main" val="3490858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5"/>
          <p:cNvSpPr/>
          <p:nvPr/>
        </p:nvSpPr>
        <p:spPr>
          <a:xfrm>
            <a:off x="2971801" y="5676900"/>
            <a:ext cx="2819399" cy="1140641"/>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Oval 11"/>
          <p:cNvSpPr/>
          <p:nvPr/>
        </p:nvSpPr>
        <p:spPr>
          <a:xfrm>
            <a:off x="2743200" y="1066800"/>
            <a:ext cx="2819400" cy="154733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300266" y="76199"/>
            <a:ext cx="8538934" cy="843263"/>
          </a:xfrm>
        </p:spPr>
        <p:txBody>
          <a:bodyPr numCol="1"/>
          <a:lstStyle/>
          <a:p>
            <a:r>
              <a:rPr lang="en-ZA" altLang="en-ZA" sz="2800" b="1" dirty="0" smtClean="0">
                <a:latin typeface="Calibri" panose="020F0502020204030204" pitchFamily="34" charset="0"/>
                <a:cs typeface="Calibri" panose="020F0502020204030204" pitchFamily="34" charset="0"/>
              </a:rPr>
              <a:t>The financial sector connects savers to borrowers and facilitates economic growth (1)</a:t>
            </a:r>
            <a:endParaRPr 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8</a:t>
            </a:fld>
            <a:endParaRPr lang="en-US" sz="1400" b="0">
              <a:solidFill>
                <a:srgbClr val="000000"/>
              </a:solidFill>
              <a:latin typeface="Arial"/>
            </a:endParaRPr>
          </a:p>
        </p:txBody>
      </p:sp>
      <p:sp>
        <p:nvSpPr>
          <p:cNvPr id="7" name="TextBox 6"/>
          <p:cNvSpPr txBox="1"/>
          <p:nvPr/>
        </p:nvSpPr>
        <p:spPr>
          <a:xfrm>
            <a:off x="228600" y="3828871"/>
            <a:ext cx="1905000" cy="1200329"/>
          </a:xfrm>
          <a:prstGeom prst="rect">
            <a:avLst/>
          </a:prstGeom>
          <a:solidFill>
            <a:srgbClr val="002060"/>
          </a:solidFill>
          <a:ln w="3175">
            <a:solidFill>
              <a:schemeClr val="tx1"/>
            </a:solidFill>
          </a:ln>
        </p:spPr>
        <p:txBody>
          <a:bodyPr wrap="square" numCol="1" rtlCol="0">
            <a:spAutoFit/>
          </a:bodyPr>
          <a:lstStyle/>
          <a:p>
            <a:r>
              <a:rPr lang="en-US" b="1" dirty="0" smtClean="0">
                <a:solidFill>
                  <a:schemeClr val="bg1"/>
                </a:solidFill>
              </a:rPr>
              <a:t>Savers</a:t>
            </a:r>
          </a:p>
          <a:p>
            <a:r>
              <a:rPr lang="en-US" dirty="0" smtClean="0">
                <a:solidFill>
                  <a:schemeClr val="bg1"/>
                </a:solidFill>
              </a:rPr>
              <a:t>1) Businesses</a:t>
            </a:r>
          </a:p>
          <a:p>
            <a:r>
              <a:rPr lang="en-US" dirty="0" smtClean="0">
                <a:solidFill>
                  <a:schemeClr val="bg1"/>
                </a:solidFill>
              </a:rPr>
              <a:t>2) Households</a:t>
            </a:r>
          </a:p>
          <a:p>
            <a:r>
              <a:rPr lang="en-US" dirty="0" smtClean="0">
                <a:solidFill>
                  <a:schemeClr val="bg1"/>
                </a:solidFill>
              </a:rPr>
              <a:t>3) Government</a:t>
            </a:r>
            <a:endParaRPr lang="en-US" dirty="0">
              <a:solidFill>
                <a:schemeClr val="bg1"/>
              </a:solidFill>
            </a:endParaRPr>
          </a:p>
        </p:txBody>
      </p:sp>
      <p:sp>
        <p:nvSpPr>
          <p:cNvPr id="8" name="TextBox 7"/>
          <p:cNvSpPr txBox="1"/>
          <p:nvPr/>
        </p:nvSpPr>
        <p:spPr>
          <a:xfrm>
            <a:off x="6477000" y="4057471"/>
            <a:ext cx="2362200" cy="1200329"/>
          </a:xfrm>
          <a:prstGeom prst="rect">
            <a:avLst/>
          </a:prstGeom>
          <a:solidFill>
            <a:srgbClr val="C00000"/>
          </a:solidFill>
          <a:ln w="3175">
            <a:solidFill>
              <a:schemeClr val="tx1"/>
            </a:solidFill>
          </a:ln>
        </p:spPr>
        <p:txBody>
          <a:bodyPr wrap="square" numCol="1" rtlCol="0">
            <a:spAutoFit/>
          </a:bodyPr>
          <a:lstStyle/>
          <a:p>
            <a:r>
              <a:rPr lang="en-US" b="1" dirty="0" smtClean="0">
                <a:solidFill>
                  <a:schemeClr val="bg1"/>
                </a:solidFill>
              </a:rPr>
              <a:t>Borrowers</a:t>
            </a:r>
          </a:p>
          <a:p>
            <a:r>
              <a:rPr lang="en-US" dirty="0" smtClean="0">
                <a:solidFill>
                  <a:schemeClr val="bg1"/>
                </a:solidFill>
              </a:rPr>
              <a:t>1) Businesses</a:t>
            </a:r>
          </a:p>
          <a:p>
            <a:r>
              <a:rPr lang="en-US" dirty="0" smtClean="0">
                <a:solidFill>
                  <a:schemeClr val="bg1"/>
                </a:solidFill>
              </a:rPr>
              <a:t>2) Households</a:t>
            </a:r>
          </a:p>
          <a:p>
            <a:r>
              <a:rPr lang="en-US" dirty="0" smtClean="0">
                <a:solidFill>
                  <a:schemeClr val="bg1"/>
                </a:solidFill>
              </a:rPr>
              <a:t>3) Government</a:t>
            </a:r>
            <a:endParaRPr lang="en-US" dirty="0">
              <a:solidFill>
                <a:schemeClr val="bg1"/>
              </a:solidFill>
            </a:endParaRPr>
          </a:p>
        </p:txBody>
      </p:sp>
      <p:sp>
        <p:nvSpPr>
          <p:cNvPr id="9" name="TextBox 8"/>
          <p:cNvSpPr txBox="1"/>
          <p:nvPr/>
        </p:nvSpPr>
        <p:spPr>
          <a:xfrm>
            <a:off x="3709916" y="1143000"/>
            <a:ext cx="938284" cy="338554"/>
          </a:xfrm>
          <a:prstGeom prst="rect">
            <a:avLst/>
          </a:prstGeom>
          <a:solidFill>
            <a:srgbClr val="C00000"/>
          </a:solidFill>
          <a:ln w="3175">
            <a:noFill/>
          </a:ln>
        </p:spPr>
        <p:txBody>
          <a:bodyPr wrap="square" numCol="1" rtlCol="0">
            <a:spAutoFit/>
          </a:bodyPr>
          <a:lstStyle/>
          <a:p>
            <a:pPr algn="ctr"/>
            <a:r>
              <a:rPr lang="en-US" sz="1600" b="1" dirty="0" smtClean="0">
                <a:solidFill>
                  <a:schemeClr val="bg1"/>
                </a:solidFill>
              </a:rPr>
              <a:t>Banks</a:t>
            </a:r>
            <a:endParaRPr lang="en-US" sz="1600" b="1" dirty="0">
              <a:solidFill>
                <a:schemeClr val="bg1"/>
              </a:solidFill>
            </a:endParaRPr>
          </a:p>
        </p:txBody>
      </p:sp>
      <p:sp>
        <p:nvSpPr>
          <p:cNvPr id="10" name="TextBox 9"/>
          <p:cNvSpPr txBox="1"/>
          <p:nvPr/>
        </p:nvSpPr>
        <p:spPr>
          <a:xfrm>
            <a:off x="2819401" y="1600200"/>
            <a:ext cx="2590799" cy="338554"/>
          </a:xfrm>
          <a:prstGeom prst="rect">
            <a:avLst/>
          </a:prstGeom>
          <a:solidFill>
            <a:srgbClr val="C00000"/>
          </a:solidFill>
          <a:ln w="3175">
            <a:noFill/>
          </a:ln>
        </p:spPr>
        <p:txBody>
          <a:bodyPr wrap="square" numCol="1" rtlCol="0">
            <a:spAutoFit/>
          </a:bodyPr>
          <a:lstStyle/>
          <a:p>
            <a:pPr algn="ctr"/>
            <a:r>
              <a:rPr lang="en-US" sz="1600" b="1" dirty="0" smtClean="0">
                <a:solidFill>
                  <a:schemeClr val="bg1"/>
                </a:solidFill>
              </a:rPr>
              <a:t>Insurance companies</a:t>
            </a:r>
            <a:endParaRPr lang="en-US" sz="1600" b="1" dirty="0">
              <a:solidFill>
                <a:schemeClr val="bg1"/>
              </a:solidFill>
            </a:endParaRPr>
          </a:p>
        </p:txBody>
      </p:sp>
      <p:sp>
        <p:nvSpPr>
          <p:cNvPr id="11" name="TextBox 10"/>
          <p:cNvSpPr txBox="1"/>
          <p:nvPr/>
        </p:nvSpPr>
        <p:spPr>
          <a:xfrm>
            <a:off x="3048000" y="2057400"/>
            <a:ext cx="2286000" cy="338554"/>
          </a:xfrm>
          <a:prstGeom prst="rect">
            <a:avLst/>
          </a:prstGeom>
          <a:solidFill>
            <a:srgbClr val="C00000"/>
          </a:solidFill>
          <a:ln w="3175">
            <a:noFill/>
          </a:ln>
        </p:spPr>
        <p:txBody>
          <a:bodyPr wrap="square" numCol="1" rtlCol="0">
            <a:spAutoFit/>
          </a:bodyPr>
          <a:lstStyle/>
          <a:p>
            <a:pPr algn="ctr"/>
            <a:r>
              <a:rPr lang="en-US" sz="1600" b="1" dirty="0" smtClean="0">
                <a:solidFill>
                  <a:schemeClr val="bg1"/>
                </a:solidFill>
              </a:rPr>
              <a:t>Pension Funds etc.</a:t>
            </a:r>
            <a:endParaRPr lang="en-US" sz="1600" b="1" dirty="0">
              <a:solidFill>
                <a:schemeClr val="bg1"/>
              </a:solidFill>
            </a:endParaRPr>
          </a:p>
        </p:txBody>
      </p:sp>
      <p:sp>
        <p:nvSpPr>
          <p:cNvPr id="13" name="TextBox 12"/>
          <p:cNvSpPr txBox="1"/>
          <p:nvPr/>
        </p:nvSpPr>
        <p:spPr>
          <a:xfrm>
            <a:off x="3124200" y="3124200"/>
            <a:ext cx="2133600" cy="584775"/>
          </a:xfrm>
          <a:prstGeom prst="rect">
            <a:avLst/>
          </a:prstGeom>
          <a:noFill/>
          <a:ln w="3175">
            <a:solidFill>
              <a:schemeClr val="tx1"/>
            </a:solidFill>
          </a:ln>
        </p:spPr>
        <p:txBody>
          <a:bodyPr wrap="square" numCol="1" rtlCol="0">
            <a:spAutoFit/>
          </a:bodyPr>
          <a:lstStyle/>
          <a:p>
            <a:pPr algn="ctr"/>
            <a:r>
              <a:rPr lang="en-US" sz="1600" dirty="0" smtClean="0"/>
              <a:t>Asset Management Companies</a:t>
            </a:r>
            <a:endParaRPr lang="en-US" sz="1600" dirty="0"/>
          </a:p>
        </p:txBody>
      </p:sp>
      <p:sp>
        <p:nvSpPr>
          <p:cNvPr id="14" name="TextBox 13"/>
          <p:cNvSpPr txBox="1"/>
          <p:nvPr/>
        </p:nvSpPr>
        <p:spPr>
          <a:xfrm>
            <a:off x="3302758" y="5867400"/>
            <a:ext cx="2031242" cy="338554"/>
          </a:xfrm>
          <a:prstGeom prst="rect">
            <a:avLst/>
          </a:prstGeom>
          <a:solidFill>
            <a:schemeClr val="bg1">
              <a:lumMod val="50000"/>
            </a:schemeClr>
          </a:solidFill>
          <a:ln w="3175">
            <a:noFill/>
          </a:ln>
        </p:spPr>
        <p:txBody>
          <a:bodyPr wrap="square" numCol="1" rtlCol="0">
            <a:spAutoFit/>
          </a:bodyPr>
          <a:lstStyle/>
          <a:p>
            <a:pPr algn="ctr"/>
            <a:r>
              <a:rPr lang="en-US" sz="1600" b="1" dirty="0" smtClean="0">
                <a:solidFill>
                  <a:schemeClr val="bg1"/>
                </a:solidFill>
              </a:rPr>
              <a:t>Investment banks</a:t>
            </a:r>
            <a:endParaRPr lang="en-US" sz="1600" b="1" dirty="0">
              <a:solidFill>
                <a:schemeClr val="bg1"/>
              </a:solidFill>
            </a:endParaRPr>
          </a:p>
        </p:txBody>
      </p:sp>
      <p:sp>
        <p:nvSpPr>
          <p:cNvPr id="15" name="Oval 14"/>
          <p:cNvSpPr/>
          <p:nvPr/>
        </p:nvSpPr>
        <p:spPr>
          <a:xfrm>
            <a:off x="2667000" y="4343400"/>
            <a:ext cx="3124200" cy="990600"/>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Arial" charset="0"/>
                <a:ea typeface="ＭＳ Ｐゴシック" pitchFamily="1" charset="-128"/>
              </a:rPr>
              <a:t>Financial Markets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ea typeface="ＭＳ Ｐゴシック" pitchFamily="1" charset="-128"/>
              </a:rPr>
              <a:t>(debt</a:t>
            </a:r>
            <a:r>
              <a:rPr kumimoji="0" lang="en-US" b="0" i="0" u="none" strike="noStrike" cap="none" normalizeH="0" dirty="0" smtClean="0">
                <a:ln>
                  <a:noFill/>
                </a:ln>
                <a:solidFill>
                  <a:schemeClr val="tx1"/>
                </a:solidFill>
                <a:effectLst/>
                <a:latin typeface="Arial" charset="0"/>
                <a:ea typeface="ＭＳ Ｐゴシック" pitchFamily="1" charset="-128"/>
              </a:rPr>
              <a:t> / equity)</a:t>
            </a:r>
            <a:endParaRPr kumimoji="0" lang="en-US"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3450609" y="6324600"/>
            <a:ext cx="1807191" cy="338554"/>
          </a:xfrm>
          <a:prstGeom prst="rect">
            <a:avLst/>
          </a:prstGeom>
          <a:solidFill>
            <a:schemeClr val="bg1">
              <a:lumMod val="50000"/>
            </a:schemeClr>
          </a:solidFill>
          <a:ln w="3175">
            <a:noFill/>
          </a:ln>
        </p:spPr>
        <p:txBody>
          <a:bodyPr wrap="square" numCol="1" rtlCol="0">
            <a:spAutoFit/>
          </a:bodyPr>
          <a:lstStyle/>
          <a:p>
            <a:pPr algn="ctr"/>
            <a:r>
              <a:rPr lang="en-US" sz="1600" b="1" dirty="0" smtClean="0">
                <a:solidFill>
                  <a:schemeClr val="bg1"/>
                </a:solidFill>
              </a:rPr>
              <a:t>Brokerage firms</a:t>
            </a:r>
            <a:endParaRPr lang="en-US" sz="1600" b="1" dirty="0">
              <a:solidFill>
                <a:schemeClr val="bg1"/>
              </a:solidFill>
            </a:endParaRPr>
          </a:p>
        </p:txBody>
      </p:sp>
      <p:cxnSp>
        <p:nvCxnSpPr>
          <p:cNvPr id="18" name="Elbow Connector 17"/>
          <p:cNvCxnSpPr>
            <a:stCxn id="7" idx="0"/>
            <a:endCxn id="12" idx="2"/>
          </p:cNvCxnSpPr>
          <p:nvPr/>
        </p:nvCxnSpPr>
        <p:spPr>
          <a:xfrm rot="5400000" flipH="1" flipV="1">
            <a:off x="967949" y="2053620"/>
            <a:ext cx="1988403" cy="1562100"/>
          </a:xfrm>
          <a:prstGeom prst="bentConnector2">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29" name="Elbow Connector 28"/>
          <p:cNvCxnSpPr/>
          <p:nvPr/>
        </p:nvCxnSpPr>
        <p:spPr>
          <a:xfrm rot="5400000">
            <a:off x="3956565" y="2889766"/>
            <a:ext cx="468867"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40" name="Elbow Connector 39"/>
          <p:cNvCxnSpPr>
            <a:stCxn id="12" idx="6"/>
            <a:endCxn id="8" idx="0"/>
          </p:cNvCxnSpPr>
          <p:nvPr/>
        </p:nvCxnSpPr>
        <p:spPr>
          <a:xfrm>
            <a:off x="5562600" y="1840468"/>
            <a:ext cx="2095500" cy="2217003"/>
          </a:xfrm>
          <a:prstGeom prst="bentConnector2">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43" name="Elbow Connector 42"/>
          <p:cNvCxnSpPr>
            <a:endCxn id="13" idx="1"/>
          </p:cNvCxnSpPr>
          <p:nvPr/>
        </p:nvCxnSpPr>
        <p:spPr>
          <a:xfrm flipV="1">
            <a:off x="1546179" y="3416588"/>
            <a:ext cx="1578021" cy="380021"/>
          </a:xfrm>
          <a:prstGeom prst="bentConnector3">
            <a:avLst>
              <a:gd name="adj1" fmla="val -1027"/>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46" name="Elbow Connector 45"/>
          <p:cNvCxnSpPr/>
          <p:nvPr/>
        </p:nvCxnSpPr>
        <p:spPr>
          <a:xfrm>
            <a:off x="2133600" y="4800599"/>
            <a:ext cx="527048"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53" name="Elbow Connector 52"/>
          <p:cNvCxnSpPr>
            <a:endCxn id="15" idx="4"/>
          </p:cNvCxnSpPr>
          <p:nvPr/>
        </p:nvCxnSpPr>
        <p:spPr>
          <a:xfrm rot="16200000" flipV="1">
            <a:off x="4057650" y="5505450"/>
            <a:ext cx="342902"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56" name="Elbow Connector 55"/>
          <p:cNvCxnSpPr>
            <a:stCxn id="13" idx="3"/>
          </p:cNvCxnSpPr>
          <p:nvPr/>
        </p:nvCxnSpPr>
        <p:spPr>
          <a:xfrm>
            <a:off x="5257800" y="3416588"/>
            <a:ext cx="2171700" cy="616178"/>
          </a:xfrm>
          <a:prstGeom prst="bentConnector3">
            <a:avLst>
              <a:gd name="adj1" fmla="val 99018"/>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62" name="Elbow Connector 61"/>
          <p:cNvCxnSpPr>
            <a:stCxn id="7" idx="2"/>
          </p:cNvCxnSpPr>
          <p:nvPr/>
        </p:nvCxnSpPr>
        <p:spPr>
          <a:xfrm rot="16200000" flipH="1">
            <a:off x="1428750" y="4781550"/>
            <a:ext cx="1295400" cy="1790700"/>
          </a:xfrm>
          <a:prstGeom prst="bentConnector2">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63" name="Elbow Connector 62"/>
          <p:cNvCxnSpPr/>
          <p:nvPr/>
        </p:nvCxnSpPr>
        <p:spPr>
          <a:xfrm rot="5400000">
            <a:off x="4308732" y="3340517"/>
            <a:ext cx="2202608" cy="328"/>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67" name="Elbow Connector 66"/>
          <p:cNvCxnSpPr/>
          <p:nvPr/>
        </p:nvCxnSpPr>
        <p:spPr>
          <a:xfrm rot="5400000">
            <a:off x="1729289" y="3376111"/>
            <a:ext cx="2332623"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90" name="Elbow Connector 89"/>
          <p:cNvCxnSpPr/>
          <p:nvPr/>
        </p:nvCxnSpPr>
        <p:spPr>
          <a:xfrm>
            <a:off x="5791200" y="4800599"/>
            <a:ext cx="685800"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94" name="Elbow Connector 93"/>
          <p:cNvCxnSpPr>
            <a:endCxn id="8" idx="2"/>
          </p:cNvCxnSpPr>
          <p:nvPr/>
        </p:nvCxnSpPr>
        <p:spPr>
          <a:xfrm flipV="1">
            <a:off x="5791200" y="5257800"/>
            <a:ext cx="1866900" cy="1046570"/>
          </a:xfrm>
          <a:prstGeom prst="bentConnector2">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cxnSp>
        <p:nvCxnSpPr>
          <p:cNvPr id="109" name="Elbow Connector 108"/>
          <p:cNvCxnSpPr>
            <a:stCxn id="13" idx="2"/>
          </p:cNvCxnSpPr>
          <p:nvPr/>
        </p:nvCxnSpPr>
        <p:spPr>
          <a:xfrm rot="16200000" flipH="1">
            <a:off x="3873788" y="4026186"/>
            <a:ext cx="634425" cy="1"/>
          </a:xfrm>
          <a:prstGeom prst="bentConnector3">
            <a:avLst>
              <a:gd name="adj1" fmla="val 50000"/>
            </a:avLst>
          </a:prstGeom>
          <a:solidFill>
            <a:schemeClr val="accent1"/>
          </a:solidFill>
          <a:ln w="57150" cap="flat" cmpd="sng" algn="ctr">
            <a:solidFill>
              <a:schemeClr val="bg1">
                <a:lumMod val="65000"/>
              </a:schemeClr>
            </a:solidFill>
            <a:prstDash val="solid"/>
            <a:round/>
            <a:headEnd type="none" w="med" len="med"/>
            <a:tailEnd type="triangle" w="med" len="med"/>
          </a:ln>
          <a:effectLst/>
        </p:spPr>
      </p:cxnSp>
      <p:pic>
        <p:nvPicPr>
          <p:cNvPr id="30" name="Picture 2" descr="Image result for piggy bank boy putting 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265" y="2575211"/>
            <a:ext cx="1833335" cy="12213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building a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65421" y="2147396"/>
            <a:ext cx="2321379" cy="154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50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101115" cy="838200"/>
          </a:xfrm>
        </p:spPr>
        <p:txBody>
          <a:bodyPr numCol="1"/>
          <a:lstStyle/>
          <a:p>
            <a:r>
              <a:rPr lang="en-ZA" altLang="en-ZA" sz="2800" b="1" dirty="0">
                <a:latin typeface="Calibri" panose="020F0502020204030204" pitchFamily="34" charset="0"/>
                <a:cs typeface="Calibri" panose="020F0502020204030204" pitchFamily="34" charset="0"/>
              </a:rPr>
              <a:t>The financial sector connects savers to borrowers and facilitates economic growth </a:t>
            </a:r>
            <a:r>
              <a:rPr lang="en-ZA" altLang="en-ZA" sz="2800" b="1" dirty="0" smtClean="0">
                <a:latin typeface="Calibri" panose="020F0502020204030204" pitchFamily="34" charset="0"/>
                <a:cs typeface="Calibri" panose="020F0502020204030204" pitchFamily="34" charset="0"/>
              </a:rPr>
              <a:t>(2)</a:t>
            </a:r>
            <a:endParaRPr lang="en-US" sz="2800" dirty="0"/>
          </a:p>
        </p:txBody>
      </p:sp>
      <p:sp>
        <p:nvSpPr>
          <p:cNvPr id="5" name="Slide Number Placeholder 4"/>
          <p:cNvSpPr>
            <a:spLocks noGrp="1"/>
          </p:cNvSpPr>
          <p:nvPr>
            <p:ph type="sldNum" sz="quarter" idx="12"/>
          </p:nvPr>
        </p:nvSpPr>
        <p:spPr/>
        <p:txBody>
          <a:bodyPr numCol="1"/>
          <a:lstStyle/>
          <a:p>
            <a:pPr>
              <a:defRPr/>
            </a:pPr>
            <a:fld id="{4C53E0EA-566E-4A4D-9E94-979169ECB524}" type="slidenum">
              <a:rPr lang="en-US" smtClean="0">
                <a:solidFill>
                  <a:srgbClr val="808080"/>
                </a:solidFill>
              </a:rPr>
              <a:pPr>
                <a:defRPr/>
              </a:pPr>
              <a:t>9</a:t>
            </a:fld>
            <a:endParaRPr lang="en-US" sz="1400" b="0">
              <a:solidFill>
                <a:srgbClr val="000000"/>
              </a:solidFill>
              <a:latin typeface="Arial"/>
            </a:endParaRPr>
          </a:p>
        </p:txBody>
      </p:sp>
      <p:sp>
        <p:nvSpPr>
          <p:cNvPr id="6" name="Rectangle 5"/>
          <p:cNvSpPr/>
          <p:nvPr/>
        </p:nvSpPr>
        <p:spPr>
          <a:xfrm>
            <a:off x="228600" y="1295400"/>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CIS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R1.9 </a:t>
            </a:r>
            <a:r>
              <a:rPr lang="en-US"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9" name="Rectangle 8"/>
          <p:cNvSpPr/>
          <p:nvPr/>
        </p:nvSpPr>
        <p:spPr>
          <a:xfrm>
            <a:off x="1981200" y="1295400"/>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Government employees</a:t>
            </a:r>
          </a:p>
          <a:p>
            <a:pPr algn="ctr" eaLnBrk="0" fontAlgn="base" hangingPunct="0">
              <a:spcBef>
                <a:spcPct val="0"/>
              </a:spcBef>
              <a:spcAft>
                <a:spcPct val="0"/>
              </a:spcAft>
            </a:pPr>
            <a:endParaRPr lang="en-US" b="1" dirty="0" smtClean="0">
              <a:solidFill>
                <a:schemeClr val="bg1"/>
              </a:solidFill>
              <a:latin typeface="Calibri" panose="020F0502020204030204" pitchFamily="34" charset="0"/>
              <a:ea typeface="ＭＳ Ｐゴシック" pitchFamily="1" charset="-128"/>
              <a:cs typeface="Calibri" panose="020F0502020204030204" pitchFamily="34" charset="0"/>
            </a:endParaRPr>
          </a:p>
          <a:p>
            <a:pPr algn="ctr" eaLnBrk="0" fontAlgn="base" hangingPunct="0">
              <a:spcBef>
                <a:spcPct val="0"/>
              </a:spcBef>
              <a:spcAft>
                <a:spcPct val="0"/>
              </a:spcAf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R1.9 </a:t>
            </a:r>
            <a:r>
              <a:rPr lang="en-US" b="1" dirty="0" err="1">
                <a:solidFill>
                  <a:schemeClr val="bg1"/>
                </a:solidFill>
                <a:latin typeface="Calibri" panose="020F0502020204030204" pitchFamily="34" charset="0"/>
                <a:ea typeface="ＭＳ Ｐゴシック" pitchFamily="1" charset="-128"/>
                <a:cs typeface="Calibri" panose="020F0502020204030204" pitchFamily="34" charset="0"/>
              </a:rPr>
              <a:t>tn</a:t>
            </a:r>
            <a:endParaRPr lang="en-US" b="1" dirty="0">
              <a:solidFill>
                <a:schemeClr val="bg1"/>
              </a:solidFill>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2" name="Rectangle 11"/>
          <p:cNvSpPr/>
          <p:nvPr/>
        </p:nvSpPr>
        <p:spPr>
          <a:xfrm>
            <a:off x="3686629" y="1295400"/>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Insurance</a:t>
            </a:r>
          </a:p>
          <a:p>
            <a:pPr algn="ctr" eaLnBrk="0" fontAlgn="base" hangingPunct="0">
              <a:spcBef>
                <a:spcPct val="0"/>
              </a:spcBef>
              <a:spcAft>
                <a:spcPct val="0"/>
              </a:spcAft>
            </a:pPr>
            <a:endParaRPr lang="en-US" b="1" dirty="0" smtClean="0">
              <a:solidFill>
                <a:schemeClr val="bg1"/>
              </a:solidFill>
              <a:latin typeface="Calibri" panose="020F0502020204030204" pitchFamily="34" charset="0"/>
              <a:ea typeface="ＭＳ Ｐゴシック" pitchFamily="1" charset="-128"/>
              <a:cs typeface="Calibri" panose="020F0502020204030204" pitchFamily="34" charset="0"/>
            </a:endParaRPr>
          </a:p>
          <a:p>
            <a:pPr algn="ctr" eaLnBrk="0" fontAlgn="base" hangingPunct="0">
              <a:spcBef>
                <a:spcPct val="0"/>
              </a:spcBef>
              <a:spcAft>
                <a:spcPct val="0"/>
              </a:spcAft>
            </a:pPr>
            <a:endParaRPr lang="en-US" b="1" dirty="0" smtClean="0">
              <a:solidFill>
                <a:schemeClr val="bg1"/>
              </a:solidFill>
              <a:latin typeface="Calibri" panose="020F0502020204030204" pitchFamily="34" charset="0"/>
              <a:ea typeface="ＭＳ Ｐゴシック" pitchFamily="1" charset="-128"/>
              <a:cs typeface="Calibri" panose="020F0502020204030204" pitchFamily="34" charset="0"/>
            </a:endParaRPr>
          </a:p>
          <a:p>
            <a:pPr algn="ctr" eaLnBrk="0" fontAlgn="base" hangingPunct="0">
              <a:spcBef>
                <a:spcPct val="0"/>
              </a:spcBef>
              <a:spcAft>
                <a:spcPct val="0"/>
              </a:spcAf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R2.8 </a:t>
            </a:r>
            <a:r>
              <a:rPr lang="en-US" b="1" dirty="0" err="1">
                <a:solidFill>
                  <a:schemeClr val="bg1"/>
                </a:solidFill>
                <a:latin typeface="Calibri" panose="020F0502020204030204" pitchFamily="34" charset="0"/>
                <a:ea typeface="ＭＳ Ｐゴシック" pitchFamily="1" charset="-128"/>
                <a:cs typeface="Calibri" panose="020F0502020204030204" pitchFamily="34" charset="0"/>
              </a:rPr>
              <a:t>tn</a:t>
            </a:r>
            <a:endParaRPr lang="en-US" b="1" dirty="0">
              <a:solidFill>
                <a:schemeClr val="bg1"/>
              </a:solidFill>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3" name="Rectangle 12"/>
          <p:cNvSpPr/>
          <p:nvPr/>
        </p:nvSpPr>
        <p:spPr>
          <a:xfrm>
            <a:off x="5562600" y="1295400"/>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Official pensions</a:t>
            </a:r>
          </a:p>
          <a:p>
            <a:pPr algn="ctr" eaLnBrk="0" fontAlgn="base" hangingPunct="0">
              <a:spcBef>
                <a:spcPct val="0"/>
              </a:spcBef>
              <a:spcAft>
                <a:spcPct val="0"/>
              </a:spcAft>
            </a:pPr>
            <a:endParaRPr lang="en-US" b="1" dirty="0" smtClean="0">
              <a:solidFill>
                <a:schemeClr val="bg1"/>
              </a:solidFill>
              <a:latin typeface="Calibri" panose="020F0502020204030204" pitchFamily="34" charset="0"/>
              <a:ea typeface="ＭＳ Ｐゴシック" pitchFamily="1" charset="-128"/>
              <a:cs typeface="Calibri" panose="020F0502020204030204" pitchFamily="34" charset="0"/>
            </a:endParaRPr>
          </a:p>
          <a:p>
            <a:pPr algn="ctr" eaLnBrk="0" fontAlgn="base" hangingPunct="0">
              <a:spcBef>
                <a:spcPct val="0"/>
              </a:spcBef>
              <a:spcAft>
                <a:spcPct val="0"/>
              </a:spcAf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R1.8 </a:t>
            </a:r>
            <a:r>
              <a:rPr lang="en-US" b="1" dirty="0" err="1">
                <a:solidFill>
                  <a:schemeClr val="bg1"/>
                </a:solidFill>
                <a:latin typeface="Calibri" panose="020F0502020204030204" pitchFamily="34" charset="0"/>
                <a:ea typeface="ＭＳ Ｐゴシック" pitchFamily="1" charset="-128"/>
                <a:cs typeface="Calibri" panose="020F0502020204030204" pitchFamily="34" charset="0"/>
              </a:rPr>
              <a:t>tn</a:t>
            </a:r>
            <a:endParaRPr lang="en-US" b="1" dirty="0">
              <a:solidFill>
                <a:schemeClr val="bg1"/>
              </a:solidFill>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4" name="Rectangle 13"/>
          <p:cNvSpPr/>
          <p:nvPr/>
        </p:nvSpPr>
        <p:spPr>
          <a:xfrm>
            <a:off x="7315200" y="1295400"/>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Private pensions</a:t>
            </a:r>
          </a:p>
          <a:p>
            <a:pPr algn="ctr" eaLnBrk="0" fontAlgn="base" hangingPunct="0">
              <a:spcBef>
                <a:spcPct val="0"/>
              </a:spcBef>
              <a:spcAft>
                <a:spcPct val="0"/>
              </a:spcAft>
            </a:pPr>
            <a:endParaRPr lang="en-US" b="1" dirty="0" smtClean="0">
              <a:solidFill>
                <a:schemeClr val="bg1"/>
              </a:solidFill>
              <a:latin typeface="Calibri" panose="020F0502020204030204" pitchFamily="34" charset="0"/>
              <a:ea typeface="ＭＳ Ｐゴシック" pitchFamily="1" charset="-128"/>
              <a:cs typeface="Calibri" panose="020F0502020204030204" pitchFamily="34" charset="0"/>
            </a:endParaRPr>
          </a:p>
          <a:p>
            <a:pPr algn="ctr" eaLnBrk="0" fontAlgn="base" hangingPunct="0">
              <a:spcBef>
                <a:spcPct val="0"/>
              </a:spcBef>
              <a:spcAft>
                <a:spcPct val="0"/>
              </a:spcAft>
            </a:pPr>
            <a:r>
              <a:rPr lang="en-US" b="1" dirty="0" smtClean="0">
                <a:solidFill>
                  <a:schemeClr val="bg1"/>
                </a:solidFill>
                <a:latin typeface="Calibri" panose="020F0502020204030204" pitchFamily="34" charset="0"/>
                <a:ea typeface="ＭＳ Ｐゴシック" pitchFamily="1" charset="-128"/>
                <a:cs typeface="Calibri" panose="020F0502020204030204" pitchFamily="34" charset="0"/>
              </a:rPr>
              <a:t>R2.8 </a:t>
            </a:r>
            <a:r>
              <a:rPr lang="en-US" b="1" dirty="0" err="1">
                <a:solidFill>
                  <a:schemeClr val="bg1"/>
                </a:solidFill>
                <a:latin typeface="Calibri" panose="020F0502020204030204" pitchFamily="34" charset="0"/>
                <a:ea typeface="ＭＳ Ｐゴシック" pitchFamily="1" charset="-128"/>
                <a:cs typeface="Calibri" panose="020F0502020204030204" pitchFamily="34" charset="0"/>
              </a:rPr>
              <a:t>tn</a:t>
            </a:r>
            <a:endParaRPr lang="en-US" b="1" dirty="0">
              <a:solidFill>
                <a:schemeClr val="bg1"/>
              </a:solidFill>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5" name="Rectangle 14"/>
          <p:cNvSpPr/>
          <p:nvPr/>
        </p:nvSpPr>
        <p:spPr>
          <a:xfrm>
            <a:off x="228600" y="3124200"/>
            <a:ext cx="8686800" cy="6096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bg1"/>
                </a:solidFill>
                <a:latin typeface="Calibri" panose="020F0502020204030204" pitchFamily="34" charset="0"/>
                <a:ea typeface="ＭＳ Ｐゴシック" pitchFamily="1" charset="-128"/>
                <a:cs typeface="Calibri" panose="020F0502020204030204" pitchFamily="34" charset="0"/>
              </a:rPr>
              <a:t>Financial Intermediation</a:t>
            </a:r>
          </a:p>
        </p:txBody>
      </p:sp>
      <p:sp>
        <p:nvSpPr>
          <p:cNvPr id="16" name="Rectangle 15"/>
          <p:cNvSpPr/>
          <p:nvPr/>
        </p:nvSpPr>
        <p:spPr>
          <a:xfrm>
            <a:off x="3962400" y="4724400"/>
            <a:ext cx="19812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Corporate bonds and loans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R1.5 </a:t>
            </a:r>
            <a:r>
              <a:rPr lang="en-US" sz="1600"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7" name="Rectangle 16"/>
          <p:cNvSpPr/>
          <p:nvPr/>
        </p:nvSpPr>
        <p:spPr>
          <a:xfrm>
            <a:off x="1905000" y="4724400"/>
            <a:ext cx="1905000" cy="1152071"/>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Gov. Bonds (incl. local </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gov</a:t>
            </a: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 and public enterprises)</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R1.9 </a:t>
            </a:r>
            <a:r>
              <a:rPr lang="en-US" sz="1600"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8" name="Rectangle 17"/>
          <p:cNvSpPr/>
          <p:nvPr/>
        </p:nvSpPr>
        <p:spPr>
          <a:xfrm>
            <a:off x="152400" y="4724400"/>
            <a:ext cx="16002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Cash deposits to banks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R0.9 </a:t>
            </a:r>
            <a:r>
              <a:rPr lang="en-US" sz="1600"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19" name="Rectangle 18"/>
          <p:cNvSpPr/>
          <p:nvPr/>
        </p:nvSpPr>
        <p:spPr>
          <a:xfrm>
            <a:off x="6096000" y="4724400"/>
            <a:ext cx="12192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Equities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R5 </a:t>
            </a:r>
            <a:r>
              <a:rPr lang="en-US" sz="1600"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0" name="Rectangle 19"/>
          <p:cNvSpPr/>
          <p:nvPr/>
        </p:nvSpPr>
        <p:spPr>
          <a:xfrm>
            <a:off x="7391400" y="4733471"/>
            <a:ext cx="1524000" cy="11430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Fixed property</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Calibri" panose="020F0502020204030204" pitchFamily="34" charset="0"/>
                <a:ea typeface="ＭＳ Ｐゴシック" pitchFamily="1" charset="-128"/>
                <a:cs typeface="Calibri" panose="020F0502020204030204" pitchFamily="34" charset="0"/>
              </a:rPr>
              <a:t>R0.09 </a:t>
            </a:r>
            <a:r>
              <a:rPr lang="en-US" sz="1600" b="1" dirty="0" err="1">
                <a:solidFill>
                  <a:schemeClr val="bg1"/>
                </a:solidFill>
                <a:latin typeface="Calibri" panose="020F0502020204030204" pitchFamily="34" charset="0"/>
                <a:ea typeface="ＭＳ Ｐゴシック" pitchFamily="1" charset="-128"/>
                <a:cs typeface="Calibri" panose="020F0502020204030204" pitchFamily="34" charset="0"/>
              </a:rPr>
              <a:t>t</a:t>
            </a:r>
            <a:r>
              <a:rPr lang="en-US" sz="1600" b="1" dirty="0" err="1" smtClean="0">
                <a:solidFill>
                  <a:schemeClr val="bg1"/>
                </a:solidFill>
                <a:latin typeface="Calibri" panose="020F0502020204030204" pitchFamily="34" charset="0"/>
                <a:ea typeface="ＭＳ Ｐゴシック" pitchFamily="1" charset="-128"/>
                <a:cs typeface="Calibri" panose="020F0502020204030204" pitchFamily="34" charset="0"/>
              </a:rPr>
              <a:t>n</a:t>
            </a:r>
            <a:endParaRPr kumimoji="0" lang="en-US" sz="1600" b="1"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cxnSp>
        <p:nvCxnSpPr>
          <p:cNvPr id="23" name="Straight Arrow Connector 22"/>
          <p:cNvCxnSpPr>
            <a:stCxn id="6" idx="2"/>
            <a:endCxn id="15" idx="0"/>
          </p:cNvCxnSpPr>
          <p:nvPr/>
        </p:nvCxnSpPr>
        <p:spPr>
          <a:xfrm>
            <a:off x="990600" y="2438400"/>
            <a:ext cx="35814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3" idx="2"/>
            <a:endCxn id="15" idx="0"/>
          </p:cNvCxnSpPr>
          <p:nvPr/>
        </p:nvCxnSpPr>
        <p:spPr>
          <a:xfrm flipH="1">
            <a:off x="4572000" y="2438400"/>
            <a:ext cx="17526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2" idx="2"/>
            <a:endCxn id="15" idx="0"/>
          </p:cNvCxnSpPr>
          <p:nvPr/>
        </p:nvCxnSpPr>
        <p:spPr>
          <a:xfrm>
            <a:off x="4448629" y="2438400"/>
            <a:ext cx="123371"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9" idx="2"/>
            <a:endCxn id="15" idx="0"/>
          </p:cNvCxnSpPr>
          <p:nvPr/>
        </p:nvCxnSpPr>
        <p:spPr>
          <a:xfrm>
            <a:off x="2743200" y="2438400"/>
            <a:ext cx="18288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endCxn id="15" idx="0"/>
          </p:cNvCxnSpPr>
          <p:nvPr/>
        </p:nvCxnSpPr>
        <p:spPr>
          <a:xfrm flipH="1">
            <a:off x="4572000" y="2465614"/>
            <a:ext cx="3229430" cy="6585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Down Arrow 38"/>
          <p:cNvSpPr/>
          <p:nvPr/>
        </p:nvSpPr>
        <p:spPr>
          <a:xfrm>
            <a:off x="381000" y="3886200"/>
            <a:ext cx="1066800" cy="762000"/>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000" dirty="0" smtClean="0">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Arial" charset="0"/>
                <a:ea typeface="ＭＳ Ｐゴシック" pitchFamily="1" charset="-128"/>
              </a:rPr>
              <a:t>10%</a:t>
            </a: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7" name="Down Arrow 46"/>
          <p:cNvSpPr/>
          <p:nvPr/>
        </p:nvSpPr>
        <p:spPr>
          <a:xfrm>
            <a:off x="2324100" y="3886200"/>
            <a:ext cx="1066800" cy="762000"/>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000" dirty="0" smtClean="0">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a:latin typeface="Arial" charset="0"/>
                <a:ea typeface="ＭＳ Ｐゴシック" pitchFamily="1" charset="-128"/>
              </a:rPr>
              <a:t>2</a:t>
            </a:r>
            <a:r>
              <a:rPr lang="en-US" sz="1000" dirty="0" smtClean="0">
                <a:latin typeface="Arial" charset="0"/>
                <a:ea typeface="ＭＳ Ｐゴシック" pitchFamily="1" charset="-128"/>
              </a:rPr>
              <a:t>0%</a:t>
            </a: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8" name="Down Arrow 47"/>
          <p:cNvSpPr/>
          <p:nvPr/>
        </p:nvSpPr>
        <p:spPr>
          <a:xfrm>
            <a:off x="4343400" y="3886200"/>
            <a:ext cx="1066800" cy="762000"/>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000" dirty="0" smtClean="0">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Arial" charset="0"/>
                <a:ea typeface="ＭＳ Ｐゴシック" pitchFamily="1" charset="-128"/>
              </a:rPr>
              <a:t>16%</a:t>
            </a: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9" name="Down Arrow 48"/>
          <p:cNvSpPr/>
          <p:nvPr/>
        </p:nvSpPr>
        <p:spPr>
          <a:xfrm>
            <a:off x="6186715" y="3886200"/>
            <a:ext cx="1066800" cy="762000"/>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000" dirty="0" smtClean="0">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Arial" charset="0"/>
                <a:ea typeface="ＭＳ Ｐゴシック" pitchFamily="1" charset="-128"/>
              </a:rPr>
              <a:t>53%</a:t>
            </a: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0" name="Down Arrow 49"/>
          <p:cNvSpPr/>
          <p:nvPr/>
        </p:nvSpPr>
        <p:spPr>
          <a:xfrm>
            <a:off x="7620000" y="3886200"/>
            <a:ext cx="1066800" cy="762000"/>
          </a:xfrm>
          <a:prstGeom prst="downArrow">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000" dirty="0" smtClean="0">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Arial" charset="0"/>
                <a:ea typeface="ＭＳ Ｐゴシック" pitchFamily="1" charset="-128"/>
              </a:rPr>
              <a:t>1%</a:t>
            </a: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389055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7756</TotalTime>
  <Words>2558</Words>
  <Application>Microsoft Macintosh PowerPoint</Application>
  <PresentationFormat>On-screen Show (4:3)</PresentationFormat>
  <Paragraphs>390</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Bold</vt:lpstr>
      <vt:lpstr>Arial Bold Italic</vt:lpstr>
      <vt:lpstr>Arial Unicode MS</vt:lpstr>
      <vt:lpstr>Calibri</vt:lpstr>
      <vt:lpstr>ＭＳ Ｐゴシック</vt:lpstr>
      <vt:lpstr>Osaka</vt:lpstr>
      <vt:lpstr>Arial</vt:lpstr>
      <vt:lpstr>Blank Presentation</vt:lpstr>
      <vt:lpstr>Transforming the financial sector to make it serve SA better and be Transformative   Presentation to the Standing Committee on Finance &amp; Portfolio Committee on Trade and Industry  Ismail Momoniat, Roy Havemann, Raymond Masoga </vt:lpstr>
      <vt:lpstr>National Treasury welcomes the transformation debate</vt:lpstr>
      <vt:lpstr>Some key questions about the transformation process</vt:lpstr>
      <vt:lpstr>Financial sector needs HIGHER standards for transformation </vt:lpstr>
      <vt:lpstr>Financial sector needs HIGHER standards for transformation </vt:lpstr>
      <vt:lpstr>Financial sector comprises banks and non-banks</vt:lpstr>
      <vt:lpstr>Structure of the financial sector</vt:lpstr>
      <vt:lpstr>The financial sector connects savers to borrowers and facilitates economic growth (1)</vt:lpstr>
      <vt:lpstr>The financial sector connects savers to borrowers and facilitates economic growth (2)</vt:lpstr>
      <vt:lpstr>What do we mean by transformation in financial sector?</vt:lpstr>
      <vt:lpstr>PowerPoint Presentation</vt:lpstr>
      <vt:lpstr>A holistic response is required</vt:lpstr>
      <vt:lpstr>Do FSC targets give effect to transformation objectives?</vt:lpstr>
      <vt:lpstr>How can we also ensure that current BEE codes are sharpened to give effect to mass-based transformation?</vt:lpstr>
      <vt:lpstr>Structural challenges to ownership transformation in listed companies</vt:lpstr>
      <vt:lpstr>Policy framework for the financial sector</vt:lpstr>
      <vt:lpstr>NT multi-pronged approach to transformation</vt:lpstr>
      <vt:lpstr>Factors to consider in transforming financial sector  </vt:lpstr>
      <vt:lpstr>Why are bank BEE deals different? </vt:lpstr>
      <vt:lpstr>How are bank BEE deals different? cont</vt:lpstr>
      <vt:lpstr>Options to accelerate transformation of the financial sector</vt:lpstr>
      <vt:lpstr>Proposed market development framework for banks</vt:lpstr>
      <vt:lpstr>Financial Inclusion Policy proposals </vt:lpstr>
      <vt:lpstr>Conclusion</vt:lpstr>
      <vt:lpstr>Thank you</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in the financial services sector</dc:title>
  <dc:creator>Jonathan Ferreira</dc:creator>
  <cp:lastModifiedBy>zee boy</cp:lastModifiedBy>
  <cp:revision>194</cp:revision>
  <cp:lastPrinted>2017-03-14T07:19:35Z</cp:lastPrinted>
  <dcterms:created xsi:type="dcterms:W3CDTF">2017-03-03T07:42:56Z</dcterms:created>
  <dcterms:modified xsi:type="dcterms:W3CDTF">2017-04-05T12:24:40Z</dcterms:modified>
</cp:coreProperties>
</file>